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 id="2147483679" r:id="rId4"/>
    <p:sldMasterId id="2147483682" r:id="rId5"/>
    <p:sldMasterId id="2147483685" r:id="rId6"/>
    <p:sldMasterId id="2147483688" r:id="rId7"/>
    <p:sldMasterId id="2147483691" r:id="rId8"/>
    <p:sldMasterId id="2147483694" r:id="rId9"/>
    <p:sldMasterId id="2147483697" r:id="rId10"/>
    <p:sldMasterId id="2147483700" r:id="rId11"/>
    <p:sldMasterId id="2147483707" r:id="rId12"/>
    <p:sldMasterId id="2147483710" r:id="rId13"/>
  </p:sldMasterIdLst>
  <p:notesMasterIdLst>
    <p:notesMasterId r:id="rId44"/>
  </p:notesMasterIdLst>
  <p:sldIdLst>
    <p:sldId id="266" r:id="rId14"/>
    <p:sldId id="267" r:id="rId15"/>
    <p:sldId id="268" r:id="rId16"/>
    <p:sldId id="272" r:id="rId17"/>
    <p:sldId id="269" r:id="rId18"/>
    <p:sldId id="273" r:id="rId19"/>
    <p:sldId id="274" r:id="rId20"/>
    <p:sldId id="275" r:id="rId21"/>
    <p:sldId id="276" r:id="rId22"/>
    <p:sldId id="289" r:id="rId23"/>
    <p:sldId id="277" r:id="rId24"/>
    <p:sldId id="278" r:id="rId25"/>
    <p:sldId id="279" r:id="rId26"/>
    <p:sldId id="280" r:id="rId27"/>
    <p:sldId id="281" r:id="rId28"/>
    <p:sldId id="283" r:id="rId29"/>
    <p:sldId id="284" r:id="rId30"/>
    <p:sldId id="285" r:id="rId31"/>
    <p:sldId id="257" r:id="rId32"/>
    <p:sldId id="258" r:id="rId33"/>
    <p:sldId id="259" r:id="rId34"/>
    <p:sldId id="260" r:id="rId35"/>
    <p:sldId id="261" r:id="rId36"/>
    <p:sldId id="262" r:id="rId37"/>
    <p:sldId id="263" r:id="rId38"/>
    <p:sldId id="264" r:id="rId39"/>
    <p:sldId id="265" r:id="rId40"/>
    <p:sldId id="290" r:id="rId41"/>
    <p:sldId id="287" r:id="rId42"/>
    <p:sldId id="2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77" autoAdjust="0"/>
  </p:normalViewPr>
  <p:slideViewPr>
    <p:cSldViewPr>
      <p:cViewPr varScale="1">
        <p:scale>
          <a:sx n="85" d="100"/>
          <a:sy n="85" d="100"/>
        </p:scale>
        <p:origin x="-7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BF370-4110-48AC-A1E3-826C1240F674}" type="datetimeFigureOut">
              <a:rPr lang="en-GB" smtClean="0"/>
              <a:t>19/06/2014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9434C-61B6-42D7-ADFC-5E76071C02C8}" type="slidenum">
              <a:rPr lang="en-GB" smtClean="0"/>
              <a:t>‹#›</a:t>
            </a:fld>
            <a:endParaRPr lang="en-GB"/>
          </a:p>
        </p:txBody>
      </p:sp>
    </p:spTree>
    <p:extLst>
      <p:ext uri="{BB962C8B-B14F-4D97-AF65-F5344CB8AC3E}">
        <p14:creationId xmlns:p14="http://schemas.microsoft.com/office/powerpoint/2010/main" val="226393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a:noFill/>
        </p:spPr>
        <p:txBody>
          <a:bodyPr/>
          <a:lstStyle/>
          <a:p>
            <a:pPr eaLnBrk="1" hangingPunct="1"/>
            <a:endParaRPr lang="en-GB" altLang="en-US" b="1" dirty="0"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a:noFill/>
        </p:spPr>
        <p:txBody>
          <a:bodyPr/>
          <a:lstStyle/>
          <a:p>
            <a:pPr eaLnBrk="1" hangingPunct="1"/>
            <a:endParaRPr lang="en-GB" altLang="en-US" b="1" dirty="0"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a:xfrm>
            <a:off x="914508" y="4343913"/>
            <a:ext cx="5028986" cy="4114361"/>
          </a:xfrm>
          <a:noFill/>
        </p:spPr>
        <p:txBody>
          <a:bodyPr/>
          <a:lstStyle/>
          <a:p>
            <a:pPr eaLnBrk="1" hangingPunct="1">
              <a:lnSpc>
                <a:spcPct val="90000"/>
              </a:lnSpc>
            </a:pPr>
            <a:endParaRPr lang="en-GB" altLang="en-US" dirty="0"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xfrm>
            <a:off x="914508" y="4343913"/>
            <a:ext cx="5028986" cy="4114361"/>
          </a:xfrm>
          <a:noFill/>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xfrm>
            <a:off x="914508" y="4343913"/>
            <a:ext cx="5028986" cy="4114361"/>
          </a:xfrm>
          <a:noFill/>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xfrm>
            <a:off x="914508" y="4343913"/>
            <a:ext cx="5028986" cy="4114361"/>
          </a:xfrm>
          <a:noFill/>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a:xfrm>
            <a:off x="914508" y="4343913"/>
            <a:ext cx="5028986" cy="4114361"/>
          </a:xfrm>
          <a:noFill/>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09434C-61B6-42D7-ADFC-5E76071C02C8}" type="slidenum">
              <a:rPr lang="en-GB" smtClean="0"/>
              <a:t>19</a:t>
            </a:fld>
            <a:endParaRPr lang="en-GB"/>
          </a:p>
        </p:txBody>
      </p:sp>
    </p:spTree>
    <p:extLst>
      <p:ext uri="{BB962C8B-B14F-4D97-AF65-F5344CB8AC3E}">
        <p14:creationId xmlns:p14="http://schemas.microsoft.com/office/powerpoint/2010/main" val="428934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668463" y="684213"/>
            <a:ext cx="3357562"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a:xfrm>
            <a:off x="914711" y="3419632"/>
            <a:ext cx="5028579" cy="5401144"/>
          </a:xfrm>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668463" y="684213"/>
            <a:ext cx="3357562"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a:xfrm>
            <a:off x="914711" y="3419632"/>
            <a:ext cx="5028579" cy="5401144"/>
          </a:xfrm>
          <a:noFill/>
        </p:spPr>
        <p:txBody>
          <a:bodyPr/>
          <a:lstStyle/>
          <a:p>
            <a:pPr eaLnBrk="1" hangingPunct="1"/>
            <a:r>
              <a:rPr lang="en-US" altLang="en-US" smtClean="0"/>
              <a:t>The Equality Act 2010 states that "A person has a disability…if he has a physical or mental impairment which has a substantial and long-term adverse effect on his ability to carry out normal day to day activities". </a:t>
            </a:r>
          </a:p>
          <a:p>
            <a:pPr eaLnBrk="1" hangingPunct="1"/>
            <a:endParaRPr lang="en-US" altLang="en-US" smtClean="0"/>
          </a:p>
          <a:p>
            <a:pPr eaLnBrk="1" hangingPunct="1"/>
            <a:r>
              <a:rPr lang="en-US" altLang="en-US" smtClean="0"/>
              <a:t>The aim for this analysis was to define 'disability' based on the definition used within the Equality Act 2010, while also accounting for other definitions of disability, including additional educational support needs. A child or young person is said to have 'additional support needs' if they need more - or different - support to what is normally provided in schools or pre-schools to children of the same age. </a:t>
            </a:r>
          </a:p>
          <a:p>
            <a:pPr eaLnBrk="1" hangingPunct="1"/>
            <a:endParaRPr lang="en-US" altLang="en-US" smtClean="0"/>
          </a:p>
          <a:p>
            <a:pPr eaLnBrk="1" hangingPunct="1"/>
            <a:r>
              <a:rPr lang="en-US" altLang="en-US" smtClean="0"/>
              <a:t>The definition of disability for this analysis that was broadly in line with the aim outlined above and could be achieved from GUS data consistently at multiple sweeps was obtained from affirmative answers to the following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a:noFill/>
        </p:spPr>
        <p:txBody>
          <a:bodyPr/>
          <a:lstStyle/>
          <a:p>
            <a:pPr eaLnBrk="1" hangingPunct="1"/>
            <a:endParaRPr lang="en-US" altLang="en-US" sz="1000" dirty="0"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a:noFill/>
        </p:spPr>
        <p:txBody>
          <a:bodyPr/>
          <a:lstStyle/>
          <a:p>
            <a:pPr eaLnBrk="1" hangingPunct="1"/>
            <a:r>
              <a:rPr lang="en-US" altLang="en-US" smtClean="0"/>
              <a:t>12% of children (n=690) were reported as having a disability at 10 months of age. This increased with age; by age six, 19% (n=680) of children were reported to have a disability. </a:t>
            </a:r>
          </a:p>
          <a:p>
            <a:pPr eaLnBrk="1" hangingPunct="1"/>
            <a:endParaRPr lang="en-US" altLang="en-US" smtClean="0"/>
          </a:p>
          <a:p>
            <a:pPr eaLnBrk="1" hangingPunct="1"/>
            <a:r>
              <a:rPr lang="en-US" altLang="en-US" smtClean="0"/>
              <a:t>2% of children (n=94) had a limiting disability at age 2. This had increased slightly to 5% (n=167) at age 6.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a:noFill/>
        </p:spPr>
        <p:txBody>
          <a:bodyPr/>
          <a:lstStyle/>
          <a:p>
            <a:pPr eaLnBrk="1" hangingPunct="1">
              <a:buFontTx/>
              <a:buChar char="•"/>
            </a:pPr>
            <a:r>
              <a:rPr lang="en-GB" altLang="en-US" sz="1000"/>
              <a:t>Our analysis showed that children with a disability were significantly more likely than non-disabled children to be living in disadvantaged circumstances.</a:t>
            </a:r>
          </a:p>
          <a:p>
            <a:pPr eaLnBrk="1" hangingPunct="1">
              <a:buFontTx/>
              <a:buChar char="•"/>
            </a:pPr>
            <a:r>
              <a:rPr lang="en-GB" altLang="en-US" sz="1000"/>
              <a:t>This graph displays the proportion of disabled and non-disabled children who lived in the most deprived 20% areas in Scotland </a:t>
            </a:r>
          </a:p>
          <a:p>
            <a:pPr eaLnBrk="1" hangingPunct="1">
              <a:buFontTx/>
              <a:buChar char="•"/>
            </a:pPr>
            <a:r>
              <a:rPr lang="en-GB" altLang="en-US" sz="1000"/>
              <a:t>As you can see, at each age point, children with a disability were significantly more likely to be living in the most deprived than were non-disabled children.</a:t>
            </a:r>
          </a:p>
          <a:p>
            <a:pPr eaLnBrk="1" hangingPunct="1">
              <a:buFontTx/>
              <a:buChar char="•"/>
            </a:pPr>
            <a:r>
              <a:rPr lang="en-GB" altLang="en-US" sz="1000"/>
              <a:t>The pattern is similar across multiple measures of social disadvantage, for example:</a:t>
            </a:r>
          </a:p>
          <a:p>
            <a:pPr marL="729057" lvl="1" indent="-280406">
              <a:buFontTx/>
              <a:buChar char="•"/>
            </a:pPr>
            <a:r>
              <a:rPr lang="en-US" altLang="en-US" smtClean="0"/>
              <a:t>At ages three and five, disabled children were more likely than non-disabled children to be living in households in the lowest income quintile. For example, at age five, 31% of disabled children lived in a household in the lowest income quintile compared with 22% of non-disabled children.</a:t>
            </a:r>
          </a:p>
          <a:p>
            <a:pPr marL="729057" lvl="1" indent="-280406">
              <a:buFontTx/>
              <a:buChar char="•"/>
            </a:pPr>
            <a:r>
              <a:rPr lang="en-US" altLang="en-US" smtClean="0"/>
              <a:t>A higher proportion of children with a disability than nondisabled children had parents who were not in paid work and lived in social or private rented accommodation.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668463" y="684213"/>
            <a:ext cx="3357562"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a:xfrm>
            <a:off x="914711" y="3419632"/>
            <a:ext cx="5028579" cy="5401144"/>
          </a:xfrm>
          <a:noFill/>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668463" y="684213"/>
            <a:ext cx="3357562"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a:xfrm>
            <a:off x="914711" y="3419632"/>
            <a:ext cx="5028579" cy="5401144"/>
          </a:xfrm>
          <a:noFill/>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a:noFill/>
        </p:spPr>
        <p:txBody>
          <a:bodyPr/>
          <a:lstStyle/>
          <a:p>
            <a:pPr eaLnBrk="1" hangingPunct="1">
              <a:buFontTx/>
              <a:buChar char="•"/>
            </a:pP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a:xfrm>
            <a:off x="916264" y="4344025"/>
            <a:ext cx="5025473" cy="4114488"/>
          </a:xfrm>
          <a:noFill/>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a:noFill/>
        </p:spPr>
        <p:txBody>
          <a:bodyPr/>
          <a:lstStyle/>
          <a:p>
            <a:pPr eaLnBrk="1" hangingPunct="1"/>
            <a:endParaRPr lang="en-US" altLang="en-US" sz="1000" dirty="0" smtClean="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a:noFill/>
        </p:spPr>
        <p:txBody>
          <a:bodyPr/>
          <a:lstStyle/>
          <a:p>
            <a:pPr eaLnBrk="1" hangingPunct="1"/>
            <a:endParaRPr lang="en-GB" altLang="en-US" b="1" dirty="0" smtClean="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Calibri" pitchFamily="34" charset="0"/>
                <a:cs typeface="Arial" pitchFamily="34" charset="0"/>
              </a:defRPr>
            </a:lvl1pPr>
            <a:lvl2pPr marL="742950" indent="-285750" algn="l" defTabSz="931863" eaLnBrk="0" hangingPunct="0">
              <a:spcBef>
                <a:spcPct val="30000"/>
              </a:spcBef>
              <a:defRPr sz="1200">
                <a:solidFill>
                  <a:schemeClr val="tx1"/>
                </a:solidFill>
                <a:latin typeface="Calibri" pitchFamily="34" charset="0"/>
                <a:cs typeface="Arial" pitchFamily="34" charset="0"/>
              </a:defRPr>
            </a:lvl2pPr>
            <a:lvl3pPr marL="1143000" indent="-228600" algn="l" defTabSz="931863" eaLnBrk="0" hangingPunct="0">
              <a:spcBef>
                <a:spcPct val="30000"/>
              </a:spcBef>
              <a:defRPr sz="1200">
                <a:solidFill>
                  <a:schemeClr val="tx1"/>
                </a:solidFill>
                <a:latin typeface="Calibri" pitchFamily="34" charset="0"/>
                <a:cs typeface="Arial" pitchFamily="34" charset="0"/>
              </a:defRPr>
            </a:lvl3pPr>
            <a:lvl4pPr marL="1600200" indent="-228600" algn="l" defTabSz="931863" eaLnBrk="0" hangingPunct="0">
              <a:spcBef>
                <a:spcPct val="30000"/>
              </a:spcBef>
              <a:defRPr sz="1200">
                <a:solidFill>
                  <a:schemeClr val="tx1"/>
                </a:solidFill>
                <a:latin typeface="Calibri" pitchFamily="34" charset="0"/>
                <a:cs typeface="Arial" pitchFamily="34" charset="0"/>
              </a:defRPr>
            </a:lvl4pPr>
            <a:lvl5pPr marL="2057400" indent="-228600" algn="l" defTabSz="931863" eaLnBrk="0" hangingPunct="0">
              <a:spcBef>
                <a:spcPct val="30000"/>
              </a:spcBef>
              <a:defRPr sz="1200">
                <a:solidFill>
                  <a:schemeClr val="tx1"/>
                </a:solidFill>
                <a:latin typeface="Calibri"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eaLnBrk="1" hangingPunct="1">
              <a:spcBef>
                <a:spcPct val="0"/>
              </a:spcBef>
            </a:pPr>
            <a:fld id="{F9213EB3-A717-4C2C-B398-33E3620B8D62}" type="slidenum">
              <a:rPr lang="en-GB" altLang="en-US">
                <a:solidFill>
                  <a:srgbClr val="000000"/>
                </a:solidFill>
                <a:latin typeface="Arial" pitchFamily="34" charset="0"/>
              </a:rPr>
              <a:pPr algn="r" eaLnBrk="1" hangingPunct="1">
                <a:spcBef>
                  <a:spcPct val="0"/>
                </a:spcBef>
              </a:pPr>
              <a:t>30</a:t>
            </a:fld>
            <a:endParaRPr lang="en-GB" altLang="en-US">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a:noFill/>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a:noFill/>
        </p:spPr>
        <p:txBody>
          <a:bodyPr/>
          <a:lstStyle/>
          <a:p>
            <a:pPr eaLnBrk="1" hangingPunct="1">
              <a:lnSpc>
                <a:spcPct val="80000"/>
              </a:lnSpc>
            </a:pPr>
            <a:endParaRPr lang="en-US" altLang="en-US" sz="800"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a:noFill/>
        </p:spPr>
        <p:txBody>
          <a:bodyPr/>
          <a:lstStyle/>
          <a:p>
            <a:pPr marL="228600" indent="-228600" eaLnBrk="1" hangingPunct="1">
              <a:buFontTx/>
              <a:buChar char="-"/>
            </a:pPr>
            <a:endParaRPr lang="en-GB" alt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noFill/>
        </p:spPr>
        <p:txBody>
          <a:bodyPr/>
          <a:lstStyle/>
          <a:p>
            <a:pPr marL="228600" indent="-228600" eaLnBrk="1" hangingPunct="1"/>
            <a:endParaRPr lang="en-US" altLang="en-US" dirty="0"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a:noFill/>
        </p:spPr>
        <p:txBody>
          <a:bodyPr/>
          <a:lstStyle/>
          <a:p>
            <a:pPr marL="228600" indent="-228600" eaLnBrk="1" hangingPunct="1">
              <a:buFontTx/>
              <a:buChar char="-"/>
            </a:pPr>
            <a:endParaRPr lang="en-US" altLang="en-US"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a:noFill/>
        </p:spPr>
        <p:txBody>
          <a:bodyPr/>
          <a:lstStyle/>
          <a:p>
            <a:pPr marL="228600" indent="-228600" eaLnBrk="1" hangingPunct="1"/>
            <a:r>
              <a:rPr lang="en-GB" altLang="en-US" dirty="0" smtClean="0">
                <a:cs typeface="Arial" pitchFamily="34" charset="0"/>
              </a:rPr>
              <a:t>…</a:t>
            </a:r>
            <a:endParaRPr lang="en-US" altLang="en-US"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a:noFill/>
        </p:spPr>
        <p:txBody>
          <a:bodyPr/>
          <a:lstStyle/>
          <a:p>
            <a:pPr eaLnBrk="1" hangingPunct="1"/>
            <a:endParaRPr lang="en-US" altLang="en-US" b="1" dirty="0"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a:xfrm>
            <a:off x="914508" y="4343913"/>
            <a:ext cx="5028986" cy="4114361"/>
          </a:xfrm>
          <a:noFill/>
        </p:spPr>
        <p:txBody>
          <a:bodyPr/>
          <a:lstStyle/>
          <a:p>
            <a:pPr marL="228600" indent="-228600" eaLnBrk="1" hangingPunct="1">
              <a:lnSpc>
                <a:spcPct val="80000"/>
              </a:lnSpc>
            </a:pPr>
            <a:endParaRPr lang="en-US" altLang="en-US" dirty="0"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2000">
                <a:solidFill>
                  <a:schemeClr val="tx1"/>
                </a:solidFill>
                <a:latin typeface="Arial" pitchFamily="34" charset="0"/>
                <a:cs typeface="Arial" pitchFamily="34" charset="0"/>
              </a:defRPr>
            </a:lvl9pPr>
          </a:lstStyle>
          <a:p>
            <a:pPr algn="ctr" eaLnBrk="1" fontAlgn="base" hangingPunct="1">
              <a:spcBef>
                <a:spcPct val="50000"/>
              </a:spcBef>
              <a:spcAft>
                <a:spcPct val="0"/>
              </a:spcAft>
            </a:pPr>
            <a:endParaRPr lang="en-GB" altLang="en-US">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40" y="765340"/>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628"/>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90"/>
            <a:ext cx="4856285" cy="1306513"/>
          </a:xfrm>
        </p:spPr>
        <p:txBody>
          <a:bodyPr/>
          <a:lstStyle>
            <a:lvl1pPr>
              <a:defRPr sz="2400" smtClean="0">
                <a:latin typeface="Arial" pitchFamily="34"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330976385"/>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21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231701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514840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13530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1074" y="458788"/>
            <a:ext cx="1608992" cy="513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1161" y="458788"/>
            <a:ext cx="4689231" cy="513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621785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1168" y="458791"/>
            <a:ext cx="6438900" cy="827087"/>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501168" y="1628776"/>
            <a:ext cx="6438900" cy="3960813"/>
          </a:xfrm>
        </p:spPr>
        <p:txBody>
          <a:bodyPr/>
          <a:lstStyle/>
          <a:p>
            <a:pPr lvl="0"/>
            <a:endParaRPr lang="en-GB" noProof="0" smtClean="0"/>
          </a:p>
        </p:txBody>
      </p:sp>
    </p:spTree>
    <p:extLst>
      <p:ext uri="{BB962C8B-B14F-4D97-AF65-F5344CB8AC3E}">
        <p14:creationId xmlns:p14="http://schemas.microsoft.com/office/powerpoint/2010/main" val="205285462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8"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70" y="6092964"/>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70" y="2033984"/>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9" name="Slide Number Placeholder 8"/>
          <p:cNvSpPr>
            <a:spLocks noGrp="1" noChangeArrowheads="1"/>
          </p:cNvSpPr>
          <p:nvPr>
            <p:ph type="sldNum" sz="quarter" idx="14"/>
          </p:nvPr>
        </p:nvSpPr>
        <p:spPr>
          <a:xfrm>
            <a:off x="39566" y="6354902"/>
            <a:ext cx="419100" cy="244475"/>
          </a:xfrm>
          <a:prstGeom prst="rect">
            <a:avLst/>
          </a:prstGeom>
        </p:spPr>
        <p:txBody>
          <a:bodyPr/>
          <a:lstStyle>
            <a:lvl1pPr>
              <a:defRPr/>
            </a:lvl1pPr>
          </a:lstStyle>
          <a:p>
            <a:pPr>
              <a:defRPr/>
            </a:pPr>
            <a:fld id="{5C4A8485-8D91-46C2-BEBD-3F29272797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251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2000">
                <a:solidFill>
                  <a:schemeClr val="tx1"/>
                </a:solidFill>
                <a:latin typeface="Arial" pitchFamily="34" charset="0"/>
                <a:cs typeface="Arial" pitchFamily="34" charset="0"/>
              </a:defRPr>
            </a:lvl9pPr>
          </a:lstStyle>
          <a:p>
            <a:pPr algn="ctr" eaLnBrk="1" fontAlgn="base" hangingPunct="1">
              <a:spcBef>
                <a:spcPct val="50000"/>
              </a:spcBef>
              <a:spcAft>
                <a:spcPct val="0"/>
              </a:spcAft>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34" y="765328"/>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616"/>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78"/>
            <a:ext cx="4856285" cy="1306513"/>
          </a:xfrm>
        </p:spPr>
        <p:txBody>
          <a:bodyPr/>
          <a:lstStyle>
            <a:lvl1pPr>
              <a:defRPr sz="2400" smtClean="0">
                <a:latin typeface="Arial" pitchFamily="34"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252814474"/>
      </p:ext>
    </p:extLst>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77" y="6092978"/>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72" y="2033998"/>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5490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2000">
                <a:solidFill>
                  <a:schemeClr val="tx1"/>
                </a:solidFill>
                <a:latin typeface="Arial" pitchFamily="34" charset="0"/>
                <a:cs typeface="Arial" pitchFamily="34" charset="0"/>
              </a:defRPr>
            </a:lvl9pPr>
          </a:lstStyle>
          <a:p>
            <a:pPr algn="ctr" eaLnBrk="1" fontAlgn="base" hangingPunct="1">
              <a:spcBef>
                <a:spcPct val="50000"/>
              </a:spcBef>
              <a:spcAft>
                <a:spcPct val="0"/>
              </a:spcAft>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31" y="765322"/>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610"/>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72"/>
            <a:ext cx="4856285" cy="1306513"/>
          </a:xfrm>
        </p:spPr>
        <p:txBody>
          <a:bodyPr/>
          <a:lstStyle>
            <a:lvl1pPr>
              <a:defRPr sz="2400" smtClean="0">
                <a:latin typeface="Arial" pitchFamily="34"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3477194427"/>
      </p:ext>
    </p:extLst>
  </p:cSld>
  <p:clrMapOvr>
    <a:masterClrMapping/>
  </p:clrMapOvr>
  <p:transition spd="med">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74" y="6092972"/>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72" y="2033992"/>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789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83" y="6092990"/>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72" y="2034010"/>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2102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27" y="765314"/>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602"/>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64"/>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744327"/>
      </p:ext>
    </p:extLst>
  </p:cSld>
  <p:clrMapOvr>
    <a:masterClrMapping/>
  </p:clrMapOvr>
  <p:transition spd="med">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8"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70" y="6092964"/>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70" y="2033984"/>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9" name="Rectangle 8"/>
          <p:cNvSpPr>
            <a:spLocks noGrp="1" noChangeArrowheads="1"/>
          </p:cNvSpPr>
          <p:nvPr>
            <p:ph type="sldNum" sz="quarter" idx="14"/>
          </p:nvPr>
        </p:nvSpPr>
        <p:spPr/>
        <p:txBody>
          <a:bodyPr/>
          <a:lstStyle>
            <a:lvl1pPr>
              <a:defRPr/>
            </a:lvl1pPr>
          </a:lstStyle>
          <a:p>
            <a:pPr>
              <a:defRPr/>
            </a:pPr>
            <a:fld id="{5C4A8485-8D91-46C2-BEBD-3F29272797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9861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22" y="765304"/>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592"/>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54"/>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4016723265"/>
      </p:ext>
    </p:extLst>
  </p:cSld>
  <p:clrMapOvr>
    <a:masterClrMapping/>
  </p:clrMapOvr>
  <p:transition spd="med">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8"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65" y="6092954"/>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65" y="2033974"/>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9" name="Rectangle 8"/>
          <p:cNvSpPr>
            <a:spLocks noGrp="1" noChangeArrowheads="1"/>
          </p:cNvSpPr>
          <p:nvPr>
            <p:ph type="sldNum" sz="quarter" idx="14"/>
          </p:nvPr>
        </p:nvSpPr>
        <p:spPr/>
        <p:txBody>
          <a:bodyPr/>
          <a:lstStyle>
            <a:lvl1pPr>
              <a:defRPr/>
            </a:lvl1pPr>
          </a:lstStyle>
          <a:p>
            <a:pPr>
              <a:defRPr/>
            </a:pPr>
            <a:fld id="{5C4A8485-8D91-46C2-BEBD-3F29272797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2138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16" y="765292"/>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580"/>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42"/>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704508160"/>
      </p:ext>
    </p:extLst>
  </p:cSld>
  <p:clrMapOvr>
    <a:masterClrMapping/>
  </p:clrMapOvr>
  <p:transition spd="med">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8"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59" y="6092942"/>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59" y="2033962"/>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9" name="Rectangle 8"/>
          <p:cNvSpPr>
            <a:spLocks noGrp="1" noChangeArrowheads="1"/>
          </p:cNvSpPr>
          <p:nvPr>
            <p:ph type="sldNum" sz="quarter" idx="14"/>
          </p:nvPr>
        </p:nvSpPr>
        <p:spPr/>
        <p:txBody>
          <a:bodyPr/>
          <a:lstStyle>
            <a:lvl1pPr>
              <a:defRPr/>
            </a:lvl1pPr>
          </a:lstStyle>
          <a:p>
            <a:pPr>
              <a:defRPr/>
            </a:pPr>
            <a:fld id="{5C4A8485-8D91-46C2-BEBD-3F29272797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2764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09" y="765278"/>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566"/>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28"/>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3357190633"/>
      </p:ext>
    </p:extLst>
  </p:cSld>
  <p:clrMapOvr>
    <a:masterClrMapping/>
  </p:clrMapOvr>
  <p:transition spd="med">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52" y="6092928"/>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52" y="2033948"/>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8" name="Rectangle 7"/>
          <p:cNvSpPr>
            <a:spLocks noGrp="1" noChangeArrowheads="1"/>
          </p:cNvSpPr>
          <p:nvPr>
            <p:ph type="sldNum" sz="quarter" idx="14"/>
          </p:nvPr>
        </p:nvSpPr>
        <p:spPr/>
        <p:txBody>
          <a:bodyPr/>
          <a:lstStyle>
            <a:lvl1pPr>
              <a:defRPr/>
            </a:lvl1pPr>
          </a:lstStyle>
          <a:p>
            <a:pPr>
              <a:defRPr/>
            </a:pPr>
            <a:fld id="{BF90B227-8AE5-4D81-B9F6-527A603C6F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4713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01" y="765262"/>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201" y="2176550"/>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12"/>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819688390"/>
      </p:ext>
    </p:extLst>
  </p:cSld>
  <p:clrMapOvr>
    <a:masterClrMapping/>
  </p:clrMapOvr>
  <p:transition spd="med">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44" y="6092912"/>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44" y="2033932"/>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8" name="Rectangle 7"/>
          <p:cNvSpPr>
            <a:spLocks noGrp="1" noChangeArrowheads="1"/>
          </p:cNvSpPr>
          <p:nvPr>
            <p:ph type="sldNum" sz="quarter" idx="14"/>
          </p:nvPr>
        </p:nvSpPr>
        <p:spPr/>
        <p:txBody>
          <a:bodyPr/>
          <a:lstStyle>
            <a:lvl1pPr>
              <a:defRPr/>
            </a:lvl1pPr>
          </a:lstStyle>
          <a:p>
            <a:pPr>
              <a:defRPr/>
            </a:pPr>
            <a:fld id="{BF90B227-8AE5-4D81-B9F6-527A603C6F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955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2000">
                <a:solidFill>
                  <a:schemeClr val="tx1"/>
                </a:solidFill>
                <a:latin typeface="Arial" pitchFamily="34" charset="0"/>
                <a:cs typeface="Arial" pitchFamily="34" charset="0"/>
              </a:defRPr>
            </a:lvl9pPr>
          </a:lstStyle>
          <a:p>
            <a:pPr algn="ctr" eaLnBrk="1" fontAlgn="base" hangingPunct="1">
              <a:spcBef>
                <a:spcPct val="50000"/>
              </a:spcBef>
              <a:spcAft>
                <a:spcPct val="0"/>
              </a:spcAft>
            </a:pPr>
            <a:endParaRPr lang="en-GB" altLang="en-US">
              <a:solidFill>
                <a:srgbClr val="000000"/>
              </a:solidFill>
            </a:endParaRPr>
          </a:p>
        </p:txBody>
      </p:sp>
      <p:pic>
        <p:nvPicPr>
          <p:cNvPr id="5" name="Picture 5"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41" y="765342"/>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2" name="Title Placeholder 1"/>
          <p:cNvSpPr>
            <a:spLocks noGrp="1"/>
          </p:cNvSpPr>
          <p:nvPr>
            <p:ph type="ctrTitle"/>
          </p:nvPr>
        </p:nvSpPr>
        <p:spPr>
          <a:xfrm>
            <a:off x="501201" y="2176630"/>
            <a:ext cx="4856285" cy="1470025"/>
          </a:xfrm>
        </p:spPr>
        <p:txBody>
          <a:bodyPr/>
          <a:lstStyle>
            <a:lvl1pPr>
              <a:defRPr sz="5400"/>
            </a:lvl1pPr>
          </a:lstStyle>
          <a:p>
            <a:pPr lvl="0"/>
            <a:r>
              <a:rPr lang="en-US" altLang="en-US" noProof="0" smtClean="0"/>
              <a:t>Click to edit Master title style</a:t>
            </a:r>
          </a:p>
        </p:txBody>
      </p:sp>
      <p:sp>
        <p:nvSpPr>
          <p:cNvPr id="3" name="Text Placeholder 2"/>
          <p:cNvSpPr>
            <a:spLocks noGrp="1"/>
          </p:cNvSpPr>
          <p:nvPr>
            <p:ph type="subTitle" idx="1"/>
          </p:nvPr>
        </p:nvSpPr>
        <p:spPr>
          <a:xfrm>
            <a:off x="501201" y="3832392"/>
            <a:ext cx="4856285" cy="1306513"/>
          </a:xfrm>
        </p:spPr>
        <p:txBody>
          <a:bodyPr/>
          <a:lstStyle>
            <a:lvl1pPr>
              <a:defRPr sz="2400"/>
            </a:lvl1pPr>
          </a:lstStyle>
          <a:p>
            <a:pPr lvl="0"/>
            <a:r>
              <a:rPr lang="en-US" altLang="en-US" noProof="0" smtClean="0"/>
              <a:t>Click to edit Master subtitle style</a:t>
            </a:r>
          </a:p>
        </p:txBody>
      </p:sp>
    </p:spTree>
    <p:extLst>
      <p:ext uri="{BB962C8B-B14F-4D97-AF65-F5344CB8AC3E}">
        <p14:creationId xmlns:p14="http://schemas.microsoft.com/office/powerpoint/2010/main" val="2215824604"/>
      </p:ext>
    </p:extLst>
  </p:cSld>
  <p:clrMapOvr>
    <a:masterClrMapping/>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392" y="765244"/>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196" y="2176532"/>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196" y="3832294"/>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949340559"/>
      </p:ext>
    </p:extLst>
  </p:cSld>
  <p:clrMapOvr>
    <a:masterClrMapping/>
  </p:clrMapOvr>
  <p:transition spd="med">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35" y="6092894"/>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35" y="2033914"/>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8" name="Rectangle 7"/>
          <p:cNvSpPr>
            <a:spLocks noGrp="1" noChangeArrowheads="1"/>
          </p:cNvSpPr>
          <p:nvPr>
            <p:ph type="sldNum" sz="quarter" idx="14"/>
          </p:nvPr>
        </p:nvSpPr>
        <p:spPr/>
        <p:txBody>
          <a:bodyPr/>
          <a:lstStyle>
            <a:lvl1pPr>
              <a:defRPr/>
            </a:lvl1pPr>
          </a:lstStyle>
          <a:p>
            <a:pPr>
              <a:defRPr/>
            </a:pPr>
            <a:fld id="{BF90B227-8AE5-4D81-B9F6-527A603C6F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3567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382" y="765224"/>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186" y="2176512"/>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186" y="3832274"/>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2287892057"/>
      </p:ext>
    </p:extLst>
  </p:cSld>
  <p:clrMapOvr>
    <a:masterClrMapping/>
  </p:clrMapOvr>
  <p:transition spd="med">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5"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25" y="6092874"/>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25" y="2033894"/>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5" y="323659"/>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8" name="Rectangle 7"/>
          <p:cNvSpPr>
            <a:spLocks noGrp="1" noChangeArrowheads="1"/>
          </p:cNvSpPr>
          <p:nvPr>
            <p:ph type="sldNum" sz="quarter" idx="14"/>
          </p:nvPr>
        </p:nvSpPr>
        <p:spPr/>
        <p:txBody>
          <a:bodyPr/>
          <a:lstStyle>
            <a:lvl1pPr>
              <a:defRPr/>
            </a:lvl1pPr>
          </a:lstStyle>
          <a:p>
            <a:pPr>
              <a:defRPr/>
            </a:pPr>
            <a:fld id="{BF90B227-8AE5-4D81-B9F6-527A603C6F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1871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pic>
        <p:nvPicPr>
          <p:cNvPr id="5" name="Picture 19" descr="ScotCen_Maste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359" y="765178"/>
            <a:ext cx="368837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ctrTitle"/>
          </p:nvPr>
        </p:nvSpPr>
        <p:spPr>
          <a:xfrm>
            <a:off x="501163" y="2176466"/>
            <a:ext cx="4856285" cy="1470025"/>
          </a:xfrm>
        </p:spPr>
        <p:txBody>
          <a:bodyPr/>
          <a:lstStyle>
            <a:lvl1pPr>
              <a:defRPr sz="5400" smtClean="0">
                <a:latin typeface="Impact" pitchFamily="34" charset="0"/>
              </a:defRPr>
            </a:lvl1pPr>
          </a:lstStyle>
          <a:p>
            <a:pPr lvl="0"/>
            <a:r>
              <a:rPr lang="en-US" altLang="en-US" noProof="0" smtClean="0"/>
              <a:t>Click to edit Master title style</a:t>
            </a:r>
          </a:p>
        </p:txBody>
      </p:sp>
      <p:sp>
        <p:nvSpPr>
          <p:cNvPr id="3" name="Text Placeholder 2"/>
          <p:cNvSpPr>
            <a:spLocks noGrp="1"/>
          </p:cNvSpPr>
          <p:nvPr>
            <p:ph type="subTitle" idx="1"/>
          </p:nvPr>
        </p:nvSpPr>
        <p:spPr>
          <a:xfrm>
            <a:off x="501163" y="3832228"/>
            <a:ext cx="4856285" cy="1306513"/>
          </a:xfrm>
        </p:spPr>
        <p:txBody>
          <a:bodyPr/>
          <a:lstStyle>
            <a:lvl1pPr>
              <a:defRPr sz="2400" smtClean="0">
                <a:latin typeface="Arial"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514211940"/>
      </p:ext>
    </p:extLst>
  </p:cSld>
  <p:clrMapOvr>
    <a:masterClrMapping/>
  </p:clrMapOvr>
  <p:transition spd="med">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8"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2" y="6092828"/>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2" y="2033848"/>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50" y="323658"/>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9" name="Rectangle 8"/>
          <p:cNvSpPr>
            <a:spLocks noGrp="1" noChangeArrowheads="1"/>
          </p:cNvSpPr>
          <p:nvPr>
            <p:ph type="sldNum" sz="quarter" idx="14"/>
          </p:nvPr>
        </p:nvSpPr>
        <p:spPr/>
        <p:txBody>
          <a:bodyPr/>
          <a:lstStyle>
            <a:lvl1pPr>
              <a:defRPr/>
            </a:lvl1pPr>
          </a:lstStyle>
          <a:p>
            <a:pPr>
              <a:defRPr/>
            </a:pPr>
            <a:fld id="{41C32F0F-41AA-4185-9608-E2A1BF9CD4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5109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gray">
          <a:xfrm>
            <a:off x="501162" y="6224588"/>
            <a:ext cx="129540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defRPr/>
            </a:pPr>
            <a:endParaRPr lang="en-GB" altLang="en-US" smtClean="0">
              <a:solidFill>
                <a:srgbClr val="000000"/>
              </a:solidFill>
            </a:endParaRPr>
          </a:p>
        </p:txBody>
      </p:sp>
      <p:sp>
        <p:nvSpPr>
          <p:cNvPr id="38914" name="Title Placeholder 1"/>
          <p:cNvSpPr>
            <a:spLocks noGrp="1"/>
          </p:cNvSpPr>
          <p:nvPr>
            <p:ph type="ctrTitle"/>
          </p:nvPr>
        </p:nvSpPr>
        <p:spPr>
          <a:xfrm>
            <a:off x="501162" y="2176464"/>
            <a:ext cx="4856285" cy="1470025"/>
          </a:xfrm>
        </p:spPr>
        <p:txBody>
          <a:bodyPr/>
          <a:lstStyle>
            <a:lvl1pPr>
              <a:defRPr sz="5400" smtClean="0">
                <a:latin typeface="Impact" pitchFamily="34" charset="0"/>
              </a:defRPr>
            </a:lvl1pPr>
          </a:lstStyle>
          <a:p>
            <a:pPr lvl="0"/>
            <a:r>
              <a:rPr lang="en-US" noProof="0" smtClean="0"/>
              <a:t>Click to edit Master title style</a:t>
            </a:r>
          </a:p>
        </p:txBody>
      </p:sp>
      <p:sp>
        <p:nvSpPr>
          <p:cNvPr id="3" name="Text Placeholder 2"/>
          <p:cNvSpPr>
            <a:spLocks noGrp="1"/>
          </p:cNvSpPr>
          <p:nvPr>
            <p:ph type="subTitle" idx="1"/>
          </p:nvPr>
        </p:nvSpPr>
        <p:spPr>
          <a:xfrm>
            <a:off x="501162" y="3832226"/>
            <a:ext cx="4856285" cy="1306513"/>
          </a:xfrm>
        </p:spPr>
        <p:txBody>
          <a:bodyPr/>
          <a:lstStyle>
            <a:lvl1pPr>
              <a:defRPr sz="2400" smtClean="0">
                <a:latin typeface="Arial" charset="0"/>
              </a:defRPr>
            </a:lvl1pPr>
          </a:lstStyle>
          <a:p>
            <a:pPr lvl="0"/>
            <a:r>
              <a:rPr lang="en-US" noProof="0" smtClean="0"/>
              <a:t>Click to edit Master subtitle style</a:t>
            </a:r>
          </a:p>
        </p:txBody>
      </p:sp>
    </p:spTree>
    <p:extLst>
      <p:ext uri="{BB962C8B-B14F-4D97-AF65-F5344CB8AC3E}">
        <p14:creationId xmlns:p14="http://schemas.microsoft.com/office/powerpoint/2010/main" val="3787340260"/>
      </p:ext>
    </p:extLst>
  </p:cSld>
  <p:clrMapOvr>
    <a:masterClrMapping/>
  </p:clrMapOvr>
  <p:transition spd="med">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quote_yellow">
    <p:spTree>
      <p:nvGrpSpPr>
        <p:cNvPr id="1" name=""/>
        <p:cNvGrpSpPr/>
        <p:nvPr/>
      </p:nvGrpSpPr>
      <p:grpSpPr>
        <a:xfrm>
          <a:off x="0" y="0"/>
          <a:ext cx="0" cy="0"/>
          <a:chOff x="0" y="0"/>
          <a:chExt cx="0" cy="0"/>
        </a:xfrm>
      </p:grpSpPr>
      <p:sp>
        <p:nvSpPr>
          <p:cNvPr id="4" name="Line 26"/>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sp>
        <p:nvSpPr>
          <p:cNvPr id="5" name="Line 27"/>
          <p:cNvSpPr>
            <a:spLocks noChangeShapeType="1"/>
          </p:cNvSpPr>
          <p:nvPr/>
        </p:nvSpPr>
        <p:spPr bwMode="gray">
          <a:xfrm>
            <a:off x="501162" y="6242050"/>
            <a:ext cx="42628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smtClean="0">
              <a:solidFill>
                <a:srgbClr val="000000"/>
              </a:solidFill>
              <a:latin typeface="Arial" pitchFamily="34" charset="0"/>
              <a:cs typeface="Arial" pitchFamily="34" charset="0"/>
            </a:endParaRPr>
          </a:p>
        </p:txBody>
      </p:sp>
      <p:pic>
        <p:nvPicPr>
          <p:cNvPr id="8"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1" y="6092826"/>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7"/>
          <p:cNvSpPr>
            <a:spLocks noGrp="1"/>
          </p:cNvSpPr>
          <p:nvPr>
            <p:ph type="pic" sz="quarter" idx="12"/>
          </p:nvPr>
        </p:nvSpPr>
        <p:spPr>
          <a:xfrm>
            <a:off x="1" y="2033846"/>
            <a:ext cx="9143999" cy="4824155"/>
          </a:xfrm>
        </p:spPr>
        <p:txBody>
          <a:bodyPr rtlCol="0">
            <a:noAutofit/>
          </a:bodyPr>
          <a:lstStyle>
            <a:lvl1pPr>
              <a:defRPr sz="1400" baseline="0"/>
            </a:lvl1pPr>
          </a:lstStyle>
          <a:p>
            <a:pPr lvl="0"/>
            <a:r>
              <a:rPr lang="en-US" noProof="0" smtClean="0"/>
              <a:t>Click icon to add picture</a:t>
            </a:r>
            <a:endParaRPr lang="en-GB" noProof="0" dirty="0"/>
          </a:p>
        </p:txBody>
      </p:sp>
      <p:sp>
        <p:nvSpPr>
          <p:cNvPr id="6" name="Text Placeholder 5"/>
          <p:cNvSpPr>
            <a:spLocks noGrp="1"/>
          </p:cNvSpPr>
          <p:nvPr>
            <p:ph type="body" sz="quarter" idx="13"/>
          </p:nvPr>
        </p:nvSpPr>
        <p:spPr>
          <a:xfrm>
            <a:off x="376149" y="323656"/>
            <a:ext cx="8391702" cy="1305145"/>
          </a:xfrm>
        </p:spPr>
        <p:txBody>
          <a:bodyPr/>
          <a:lstStyle>
            <a:lvl1pPr>
              <a:lnSpc>
                <a:spcPct val="95000"/>
              </a:lnSpc>
              <a:spcAft>
                <a:spcPts val="600"/>
              </a:spcAft>
              <a:defRPr sz="3600">
                <a:latin typeface="+mj-lt"/>
              </a:defRPr>
            </a:lvl1pPr>
            <a:lvl2pPr marL="0" indent="0">
              <a:lnSpc>
                <a:spcPct val="95000"/>
              </a:lnSpc>
              <a:spcAft>
                <a:spcPts val="600"/>
              </a:spcAft>
              <a:buNone/>
              <a:defRPr b="0"/>
            </a:lvl2pPr>
          </a:lstStyle>
          <a:p>
            <a:pPr lvl="0"/>
            <a:r>
              <a:rPr lang="en-US" smtClean="0"/>
              <a:t>Click to edit Master text styles</a:t>
            </a:r>
          </a:p>
          <a:p>
            <a:pPr lvl="1"/>
            <a:r>
              <a:rPr lang="en-US" smtClean="0"/>
              <a:t>Second level</a:t>
            </a:r>
          </a:p>
        </p:txBody>
      </p:sp>
      <p:sp>
        <p:nvSpPr>
          <p:cNvPr id="9" name="Rectangle 8"/>
          <p:cNvSpPr>
            <a:spLocks noGrp="1" noChangeArrowheads="1"/>
          </p:cNvSpPr>
          <p:nvPr>
            <p:ph type="sldNum" sz="quarter" idx="14"/>
          </p:nvPr>
        </p:nvSpPr>
        <p:spPr/>
        <p:txBody>
          <a:bodyPr/>
          <a:lstStyle>
            <a:lvl1pPr>
              <a:defRPr/>
            </a:lvl1pPr>
          </a:lstStyle>
          <a:p>
            <a:pPr>
              <a:defRPr/>
            </a:pPr>
            <a:fld id="{8AA568F7-EF10-4166-BF60-41CBFC84F61D}" type="slidenum">
              <a:rPr lang="en-US"/>
              <a:pPr>
                <a:defRPr/>
              </a:pPr>
              <a:t>‹#›</a:t>
            </a:fld>
            <a:endParaRPr lang="en-US"/>
          </a:p>
        </p:txBody>
      </p:sp>
    </p:spTree>
    <p:extLst>
      <p:ext uri="{BB962C8B-B14F-4D97-AF65-F5344CB8AC3E}">
        <p14:creationId xmlns:p14="http://schemas.microsoft.com/office/powerpoint/2010/main" val="3862578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charset="0"/>
                <a:cs typeface="Arial" charset="0"/>
              </a:defRPr>
            </a:lvl1pPr>
          </a:lstStyle>
          <a:p>
            <a:pPr algn="ctr" fontAlgn="base">
              <a:spcBef>
                <a:spcPct val="50000"/>
              </a:spcBef>
              <a:spcAft>
                <a:spcPct val="0"/>
              </a:spcAft>
              <a:defRPr/>
            </a:pPr>
            <a:endParaRPr lang="en-GB" sz="200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charset="0"/>
                <a:cs typeface="Arial" charset="0"/>
              </a:defRPr>
            </a:lvl1pPr>
          </a:lstStyle>
          <a:p>
            <a:pPr algn="ctr" fontAlgn="base">
              <a:spcBef>
                <a:spcPct val="50000"/>
              </a:spcBef>
              <a:spcAft>
                <a:spcPct val="0"/>
              </a:spcAft>
              <a:defRPr/>
            </a:pPr>
            <a:endParaRPr lang="en-GB" sz="2000"/>
          </a:p>
        </p:txBody>
      </p:sp>
      <p:sp>
        <p:nvSpPr>
          <p:cNvPr id="6" name="Rectangle 5"/>
          <p:cNvSpPr>
            <a:spLocks noGrp="1" noChangeArrowheads="1"/>
          </p:cNvSpPr>
          <p:nvPr>
            <p:ph type="sldNum" sz="quarter" idx="12"/>
          </p:nvPr>
        </p:nvSpPr>
        <p:spPr/>
        <p:txBody>
          <a:bodyPr/>
          <a:lstStyle>
            <a:lvl1pPr>
              <a:defRPr/>
            </a:lvl1pPr>
          </a:lstStyle>
          <a:p>
            <a:pPr>
              <a:defRPr/>
            </a:pPr>
            <a:fld id="{33814FDE-03D9-437E-BD21-A816B7169A28}" type="slidenum">
              <a:rPr lang="en-GB"/>
              <a:pPr>
                <a:defRPr/>
              </a:pPr>
              <a:t>‹#›</a:t>
            </a:fld>
            <a:endParaRPr lang="en-GB"/>
          </a:p>
        </p:txBody>
      </p:sp>
    </p:spTree>
    <p:extLst>
      <p:ext uri="{BB962C8B-B14F-4D97-AF65-F5344CB8AC3E}">
        <p14:creationId xmlns:p14="http://schemas.microsoft.com/office/powerpoint/2010/main" val="3457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019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2286000"/>
            <a:ext cx="7772400" cy="4343400"/>
          </a:xfrm>
        </p:spPr>
        <p:txBody>
          <a:bodyPr/>
          <a:lstStyle/>
          <a:p>
            <a:pPr lvl="0"/>
            <a:endParaRPr lang="en-GB" noProof="0"/>
          </a:p>
        </p:txBody>
      </p:sp>
    </p:spTree>
    <p:extLst>
      <p:ext uri="{BB962C8B-B14F-4D97-AF65-F5344CB8AC3E}">
        <p14:creationId xmlns:p14="http://schemas.microsoft.com/office/powerpoint/2010/main" val="29694544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85050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6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62472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1162" y="1628776"/>
            <a:ext cx="3149112"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90980" y="1628776"/>
            <a:ext cx="3149111"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490899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496476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9028574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82673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13.xml"/><Relationship Id="rId4"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875061140"/>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pitchFamily="34" charset="0"/>
          <a:ea typeface="+mj-ea"/>
          <a:cs typeface="+mj-cs"/>
        </a:defRPr>
      </a:lvl1pPr>
      <a:lvl2pPr algn="l" rtl="0" eaLnBrk="0" fontAlgn="base" hangingPunct="0">
        <a:spcBef>
          <a:spcPct val="0"/>
        </a:spcBef>
        <a:spcAft>
          <a:spcPct val="0"/>
        </a:spcAft>
        <a:defRPr sz="3800">
          <a:solidFill>
            <a:schemeClr val="tx1"/>
          </a:solidFill>
          <a:latin typeface="Arial" pitchFamily="34" charset="0"/>
        </a:defRPr>
      </a:lvl2pPr>
      <a:lvl3pPr algn="l" rtl="0" eaLnBrk="0" fontAlgn="base" hangingPunct="0">
        <a:spcBef>
          <a:spcPct val="0"/>
        </a:spcBef>
        <a:spcAft>
          <a:spcPct val="0"/>
        </a:spcAft>
        <a:defRPr sz="3800">
          <a:solidFill>
            <a:schemeClr val="tx1"/>
          </a:solidFill>
          <a:latin typeface="Arial" pitchFamily="34" charset="0"/>
        </a:defRPr>
      </a:lvl3pPr>
      <a:lvl4pPr algn="l" rtl="0" eaLnBrk="0" fontAlgn="base" hangingPunct="0">
        <a:spcBef>
          <a:spcPct val="0"/>
        </a:spcBef>
        <a:spcAft>
          <a:spcPct val="0"/>
        </a:spcAft>
        <a:defRPr sz="3800">
          <a:solidFill>
            <a:schemeClr val="tx1"/>
          </a:solidFill>
          <a:latin typeface="Arial" pitchFamily="34" charset="0"/>
        </a:defRPr>
      </a:lvl4pPr>
      <a:lvl5pPr algn="l" rtl="0" eaLnBrk="0" fontAlgn="base" hangingPunct="0">
        <a:spcBef>
          <a:spcPct val="0"/>
        </a:spcBef>
        <a:spcAft>
          <a:spcPct val="0"/>
        </a:spcAft>
        <a:defRPr sz="3800">
          <a:solidFill>
            <a:schemeClr val="tx1"/>
          </a:solidFill>
          <a:latin typeface="Arial" pitchFamily="34"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pitchFamily="34"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pitchFamily="34"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pitchFamily="34"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pitchFamily="34"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pitchFamily="34"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832"/>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90EFB86E-CAD6-4E1A-BF60-07E057F2EBE4}"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98028515"/>
      </p:ext>
    </p:extLst>
  </p:cSld>
  <p:clrMap bg1="lt1" tx1="dk1" bg2="lt2" tx2="dk2" accent1="accent1" accent2="accent2" accent3="accent3" accent4="accent4" accent5="accent5" accent6="accent6" hlink="hlink" folHlink="folHlink"/>
  <p:sldLayoutIdLst>
    <p:sldLayoutId id="2147483698" r:id="rId1"/>
    <p:sldLayoutId id="2147483699"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812"/>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90EFB86E-CAD6-4E1A-BF60-07E057F2EBE4}"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6945617"/>
      </p:ext>
    </p:extLst>
  </p:cSld>
  <p:clrMap bg1="lt1" tx1="dk1" bg2="lt2" tx2="dk2" accent1="accent1" accent2="accent2" accent3="accent3" accent4="accent4" accent5="accent5" accent6="accent6" hlink="hlink" folHlink="folHlink"/>
  <p:sldLayoutIdLst>
    <p:sldLayoutId id="2147483701" r:id="rId1"/>
    <p:sldLayoutId id="2147483702"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501163"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1027" name="Text Placeholder 2"/>
          <p:cNvSpPr>
            <a:spLocks noGrp="1"/>
          </p:cNvSpPr>
          <p:nvPr>
            <p:ph type="body" idx="1"/>
          </p:nvPr>
        </p:nvSpPr>
        <p:spPr bwMode="gray">
          <a:xfrm>
            <a:off x="501163"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766"/>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A521E688-247A-4216-B429-084B049B15CE}"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90342563"/>
      </p:ext>
    </p:extLst>
  </p:cSld>
  <p:clrMap bg1="lt1" tx1="dk1" bg2="lt2" tx2="dk2" accent1="accent1" accent2="accent2" accent3="accent3" accent4="accent4" accent5="accent5" accent6="accent6" hlink="hlink" folHlink="folHlink"/>
  <p:sldLayoutIdLst>
    <p:sldLayoutId id="2147483708" r:id="rId1"/>
    <p:sldLayoutId id="2147483709"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2" y="458789"/>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2"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764"/>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solidFill>
                  <a:srgbClr val="000000"/>
                </a:solidFill>
                <a:latin typeface="Arial" charset="0"/>
                <a:cs typeface="Arial" charset="0"/>
              </a:defRPr>
            </a:lvl1pPr>
          </a:lstStyle>
          <a:p>
            <a:pPr algn="ctr" fontAlgn="base">
              <a:spcAft>
                <a:spcPct val="0"/>
              </a:spcAft>
              <a:defRPr/>
            </a:pPr>
            <a:fld id="{60BD31E6-0BC0-4D12-B14E-13E3E4072E87}" type="slidenum">
              <a:rPr lang="en-US"/>
              <a:pPr algn="ctr" fontAlgn="base">
                <a:spcAft>
                  <a:spcPct val="0"/>
                </a:spcAft>
                <a:defRPr/>
              </a:pPr>
              <a:t>‹#›</a:t>
            </a:fld>
            <a:endParaRPr lang="en-US"/>
          </a:p>
        </p:txBody>
      </p:sp>
    </p:spTree>
    <p:extLst>
      <p:ext uri="{BB962C8B-B14F-4D97-AF65-F5344CB8AC3E}">
        <p14:creationId xmlns:p14="http://schemas.microsoft.com/office/powerpoint/2010/main" val="29626850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marL="342900" indent="-342900"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1027"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5"/>
          <p:cNvSpPr>
            <a:spLocks noChangeShapeType="1"/>
          </p:cNvSpPr>
          <p:nvPr/>
        </p:nvSpPr>
        <p:spPr bwMode="gray">
          <a:xfrm>
            <a:off x="501162" y="1412875"/>
            <a:ext cx="4262804"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pPr algn="ctr" fontAlgn="base">
              <a:spcBef>
                <a:spcPct val="50000"/>
              </a:spcBef>
              <a:spcAft>
                <a:spcPct val="0"/>
              </a:spcAft>
            </a:pPr>
            <a:endParaRPr lang="en-GB" sz="2000">
              <a:solidFill>
                <a:srgbClr val="000000"/>
              </a:solidFill>
              <a:cs typeface="Arial" pitchFamily="34" charset="0"/>
            </a:endParaRPr>
          </a:p>
        </p:txBody>
      </p:sp>
      <p:pic>
        <p:nvPicPr>
          <p:cNvPr id="1029"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6284" y="6092992"/>
            <a:ext cx="126902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59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715" r:id="rId13"/>
  </p:sldLayoutIdLst>
  <p:transition spd="med">
    <p:fade/>
  </p:transition>
  <p:hf hdr="0" ftr="0" dt="0"/>
  <p:txStyles>
    <p:titleStyle>
      <a:lvl1pPr algn="l" rtl="0" eaLnBrk="0" fontAlgn="base" hangingPunct="0">
        <a:spcBef>
          <a:spcPct val="0"/>
        </a:spcBef>
        <a:spcAft>
          <a:spcPct val="0"/>
        </a:spcAft>
        <a:defRPr sz="3800">
          <a:solidFill>
            <a:schemeClr val="tx1"/>
          </a:solidFill>
          <a:latin typeface="+mj-lt"/>
          <a:ea typeface="+mj-ea"/>
          <a:cs typeface="+mj-cs"/>
        </a:defRPr>
      </a:lvl1pPr>
      <a:lvl2pPr algn="l" rtl="0" eaLnBrk="0" fontAlgn="base" hangingPunct="0">
        <a:spcBef>
          <a:spcPct val="0"/>
        </a:spcBef>
        <a:spcAft>
          <a:spcPct val="0"/>
        </a:spcAft>
        <a:defRPr sz="3800">
          <a:solidFill>
            <a:schemeClr val="tx1"/>
          </a:solidFill>
          <a:latin typeface="Impact" pitchFamily="34" charset="0"/>
        </a:defRPr>
      </a:lvl2pPr>
      <a:lvl3pPr algn="l" rtl="0" eaLnBrk="0" fontAlgn="base" hangingPunct="0">
        <a:spcBef>
          <a:spcPct val="0"/>
        </a:spcBef>
        <a:spcAft>
          <a:spcPct val="0"/>
        </a:spcAft>
        <a:defRPr sz="3800">
          <a:solidFill>
            <a:schemeClr val="tx1"/>
          </a:solidFill>
          <a:latin typeface="Impact" pitchFamily="34" charset="0"/>
        </a:defRPr>
      </a:lvl3pPr>
      <a:lvl4pPr algn="l" rtl="0" eaLnBrk="0" fontAlgn="base" hangingPunct="0">
        <a:spcBef>
          <a:spcPct val="0"/>
        </a:spcBef>
        <a:spcAft>
          <a:spcPct val="0"/>
        </a:spcAft>
        <a:defRPr sz="3800">
          <a:solidFill>
            <a:schemeClr val="tx1"/>
          </a:solidFill>
          <a:latin typeface="Impact" pitchFamily="34" charset="0"/>
        </a:defRPr>
      </a:lvl4pPr>
      <a:lvl5pPr algn="l" rtl="0" eaLnBrk="0" fontAlgn="base" hangingPunct="0">
        <a:spcBef>
          <a:spcPct val="0"/>
        </a:spcBef>
        <a:spcAft>
          <a:spcPct val="0"/>
        </a:spcAft>
        <a:defRPr sz="3800">
          <a:solidFill>
            <a:schemeClr val="tx1"/>
          </a:solidFill>
          <a:latin typeface="Impact" pitchFamily="34"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a:solidFill>
            <a:schemeClr val="tx1"/>
          </a:solidFill>
          <a:latin typeface="+mn-lt"/>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mn-lt"/>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mn-lt"/>
        </a:defRPr>
      </a:lvl3pPr>
      <a:lvl4pPr marL="801688" indent="-266700" algn="l" rtl="0" eaLnBrk="0" fontAlgn="base" hangingPunct="0">
        <a:lnSpc>
          <a:spcPct val="98000"/>
        </a:lnSpc>
        <a:spcBef>
          <a:spcPct val="0"/>
        </a:spcBef>
        <a:spcAft>
          <a:spcPts val="600"/>
        </a:spcAft>
        <a:buSzPct val="70000"/>
        <a:buFont typeface="Wingdings" pitchFamily="2" charset="2"/>
        <a:buChar char="n"/>
        <a:defRPr>
          <a:solidFill>
            <a:schemeClr val="tx1"/>
          </a:solidFill>
          <a:latin typeface="+mn-lt"/>
        </a:defRPr>
      </a:lvl4pPr>
      <a:lvl5pPr marL="1069975" indent="-266700" algn="l" rtl="0" eaLnBrk="0" fontAlgn="base" hangingPunct="0">
        <a:lnSpc>
          <a:spcPct val="98000"/>
        </a:lnSpc>
        <a:spcBef>
          <a:spcPct val="0"/>
        </a:spcBef>
        <a:spcAft>
          <a:spcPts val="600"/>
        </a:spcAft>
        <a:buSzPct val="70000"/>
        <a:buFont typeface="Wingdings" pitchFamily="2" charset="2"/>
        <a:buChar char="n"/>
        <a:defRPr>
          <a:solidFill>
            <a:schemeClr val="tx1"/>
          </a:solidFill>
          <a:latin typeface="+mn-lt"/>
        </a:defRPr>
      </a:lvl5pPr>
      <a:lvl6pPr marL="1527175" indent="-266700" algn="l" rtl="0" fontAlgn="base">
        <a:lnSpc>
          <a:spcPct val="98000"/>
        </a:lnSpc>
        <a:spcBef>
          <a:spcPct val="0"/>
        </a:spcBef>
        <a:spcAft>
          <a:spcPts val="600"/>
        </a:spcAft>
        <a:buSzPct val="70000"/>
        <a:buFont typeface="Wingdings" pitchFamily="2" charset="2"/>
        <a:buChar char="n"/>
        <a:defRPr>
          <a:solidFill>
            <a:schemeClr val="tx1"/>
          </a:solidFill>
          <a:latin typeface="+mn-lt"/>
        </a:defRPr>
      </a:lvl6pPr>
      <a:lvl7pPr marL="1984375" indent="-266700" algn="l" rtl="0" fontAlgn="base">
        <a:lnSpc>
          <a:spcPct val="98000"/>
        </a:lnSpc>
        <a:spcBef>
          <a:spcPct val="0"/>
        </a:spcBef>
        <a:spcAft>
          <a:spcPts val="600"/>
        </a:spcAft>
        <a:buSzPct val="70000"/>
        <a:buFont typeface="Wingdings" pitchFamily="2" charset="2"/>
        <a:buChar char="n"/>
        <a:defRPr>
          <a:solidFill>
            <a:schemeClr val="tx1"/>
          </a:solidFill>
          <a:latin typeface="+mn-lt"/>
        </a:defRPr>
      </a:lvl7pPr>
      <a:lvl8pPr marL="2441575" indent="-266700" algn="l" rtl="0" fontAlgn="base">
        <a:lnSpc>
          <a:spcPct val="98000"/>
        </a:lnSpc>
        <a:spcBef>
          <a:spcPct val="0"/>
        </a:spcBef>
        <a:spcAft>
          <a:spcPts val="600"/>
        </a:spcAft>
        <a:buSzPct val="70000"/>
        <a:buFont typeface="Wingdings" pitchFamily="2" charset="2"/>
        <a:buChar char="n"/>
        <a:defRPr>
          <a:solidFill>
            <a:schemeClr val="tx1"/>
          </a:solidFill>
          <a:latin typeface="+mn-lt"/>
        </a:defRPr>
      </a:lvl8pPr>
      <a:lvl9pPr marL="2898775" indent="-266700" algn="l" rtl="0" fontAlgn="base">
        <a:lnSpc>
          <a:spcPct val="98000"/>
        </a:lnSpc>
        <a:spcBef>
          <a:spcPct val="0"/>
        </a:spcBef>
        <a:spcAft>
          <a:spcPts val="600"/>
        </a:spcAft>
        <a:buSzPct val="7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03764981"/>
      </p:ext>
    </p:extLst>
  </p:cSld>
  <p:clrMap bg1="lt1" tx1="dk1" bg2="lt2" tx2="dk2" accent1="accent1" accent2="accent2" accent3="accent3" accent4="accent4" accent5="accent5" accent6="accent6" hlink="hlink" folHlink="folHlink"/>
  <p:sldLayoutIdLst>
    <p:sldLayoutId id="2147483677" r:id="rId1"/>
    <p:sldLayoutId id="2147483678"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pitchFamily="34" charset="0"/>
          <a:ea typeface="+mj-ea"/>
          <a:cs typeface="+mj-cs"/>
        </a:defRPr>
      </a:lvl1pPr>
      <a:lvl2pPr algn="l" rtl="0" eaLnBrk="0" fontAlgn="base" hangingPunct="0">
        <a:spcBef>
          <a:spcPct val="0"/>
        </a:spcBef>
        <a:spcAft>
          <a:spcPct val="0"/>
        </a:spcAft>
        <a:defRPr sz="3800">
          <a:solidFill>
            <a:schemeClr val="tx1"/>
          </a:solidFill>
          <a:latin typeface="Arial" pitchFamily="34" charset="0"/>
        </a:defRPr>
      </a:lvl2pPr>
      <a:lvl3pPr algn="l" rtl="0" eaLnBrk="0" fontAlgn="base" hangingPunct="0">
        <a:spcBef>
          <a:spcPct val="0"/>
        </a:spcBef>
        <a:spcAft>
          <a:spcPct val="0"/>
        </a:spcAft>
        <a:defRPr sz="3800">
          <a:solidFill>
            <a:schemeClr val="tx1"/>
          </a:solidFill>
          <a:latin typeface="Arial" pitchFamily="34" charset="0"/>
        </a:defRPr>
      </a:lvl3pPr>
      <a:lvl4pPr algn="l" rtl="0" eaLnBrk="0" fontAlgn="base" hangingPunct="0">
        <a:spcBef>
          <a:spcPct val="0"/>
        </a:spcBef>
        <a:spcAft>
          <a:spcPct val="0"/>
        </a:spcAft>
        <a:defRPr sz="3800">
          <a:solidFill>
            <a:schemeClr val="tx1"/>
          </a:solidFill>
          <a:latin typeface="Arial" pitchFamily="34" charset="0"/>
        </a:defRPr>
      </a:lvl4pPr>
      <a:lvl5pPr algn="l" rtl="0" eaLnBrk="0" fontAlgn="base" hangingPunct="0">
        <a:spcBef>
          <a:spcPct val="0"/>
        </a:spcBef>
        <a:spcAft>
          <a:spcPct val="0"/>
        </a:spcAft>
        <a:defRPr sz="3800">
          <a:solidFill>
            <a:schemeClr val="tx1"/>
          </a:solidFill>
          <a:latin typeface="Arial" pitchFamily="34"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pitchFamily="34"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pitchFamily="34"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pitchFamily="34"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pitchFamily="34"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pitchFamily="34"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443640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pitchFamily="34" charset="0"/>
          <a:ea typeface="+mj-ea"/>
          <a:cs typeface="+mj-cs"/>
        </a:defRPr>
      </a:lvl1pPr>
      <a:lvl2pPr algn="l" rtl="0" eaLnBrk="0" fontAlgn="base" hangingPunct="0">
        <a:spcBef>
          <a:spcPct val="0"/>
        </a:spcBef>
        <a:spcAft>
          <a:spcPct val="0"/>
        </a:spcAft>
        <a:defRPr sz="3800">
          <a:solidFill>
            <a:schemeClr val="tx1"/>
          </a:solidFill>
          <a:latin typeface="Arial" pitchFamily="34" charset="0"/>
        </a:defRPr>
      </a:lvl2pPr>
      <a:lvl3pPr algn="l" rtl="0" eaLnBrk="0" fontAlgn="base" hangingPunct="0">
        <a:spcBef>
          <a:spcPct val="0"/>
        </a:spcBef>
        <a:spcAft>
          <a:spcPct val="0"/>
        </a:spcAft>
        <a:defRPr sz="3800">
          <a:solidFill>
            <a:schemeClr val="tx1"/>
          </a:solidFill>
          <a:latin typeface="Arial" pitchFamily="34" charset="0"/>
        </a:defRPr>
      </a:lvl3pPr>
      <a:lvl4pPr algn="l" rtl="0" eaLnBrk="0" fontAlgn="base" hangingPunct="0">
        <a:spcBef>
          <a:spcPct val="0"/>
        </a:spcBef>
        <a:spcAft>
          <a:spcPct val="0"/>
        </a:spcAft>
        <a:defRPr sz="3800">
          <a:solidFill>
            <a:schemeClr val="tx1"/>
          </a:solidFill>
          <a:latin typeface="Arial" pitchFamily="34" charset="0"/>
        </a:defRPr>
      </a:lvl4pPr>
      <a:lvl5pPr algn="l" rtl="0" eaLnBrk="0" fontAlgn="base" hangingPunct="0">
        <a:spcBef>
          <a:spcPct val="0"/>
        </a:spcBef>
        <a:spcAft>
          <a:spcPct val="0"/>
        </a:spcAft>
        <a:defRPr sz="3800">
          <a:solidFill>
            <a:schemeClr val="tx1"/>
          </a:solidFill>
          <a:latin typeface="Arial" pitchFamily="34"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pitchFamily="34"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pitchFamily="34"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pitchFamily="34"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pitchFamily="34"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pitchFamily="34"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902"/>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789C0A64-BC1D-46D9-82B7-DC9A3206CAF5}"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02568269"/>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892"/>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789C0A64-BC1D-46D9-82B7-DC9A3206CAF5}"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56668355"/>
      </p:ext>
    </p:extLst>
  </p:cSld>
  <p:clrMap bg1="lt1" tx1="dk1" bg2="lt2" tx2="dk2" accent1="accent1" accent2="accent2" accent3="accent3" accent4="accent4" accent5="accent5" accent6="accent6" hlink="hlink" folHlink="folHlink"/>
  <p:sldLayoutIdLst>
    <p:sldLayoutId id="2147483686" r:id="rId1"/>
    <p:sldLayoutId id="2147483687"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880"/>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789C0A64-BC1D-46D9-82B7-DC9A3206CAF5}"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7917087"/>
      </p:ext>
    </p:extLst>
  </p:cSld>
  <p:clrMap bg1="lt1" tx1="dk1" bg2="lt2" tx2="dk2" accent1="accent1" accent2="accent2" accent3="accent3" accent4="accent4" accent5="accent5" accent6="accent6" hlink="hlink" folHlink="folHlink"/>
  <p:sldLayoutIdLst>
    <p:sldLayoutId id="2147483689" r:id="rId1"/>
    <p:sldLayoutId id="2147483690"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866"/>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90EFB86E-CAD6-4E1A-BF60-07E057F2EBE4}"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84103363"/>
      </p:ext>
    </p:extLst>
  </p:cSld>
  <p:clrMap bg1="lt1" tx1="dk1" bg2="lt2" tx2="dk2" accent1="accent1" accent2="accent2" accent3="accent3" accent4="accent4" accent5="accent5" accent6="accent6" hlink="hlink" folHlink="folHlink"/>
  <p:sldLayoutIdLst>
    <p:sldLayoutId id="2147483692" r:id="rId1"/>
    <p:sldLayoutId id="2147483693"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501168" y="458791"/>
            <a:ext cx="6438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page title</a:t>
            </a:r>
          </a:p>
        </p:txBody>
      </p:sp>
      <p:sp>
        <p:nvSpPr>
          <p:cNvPr id="2051" name="Text Placeholder 2"/>
          <p:cNvSpPr>
            <a:spLocks noGrp="1"/>
          </p:cNvSpPr>
          <p:nvPr>
            <p:ph type="body" idx="1"/>
          </p:nvPr>
        </p:nvSpPr>
        <p:spPr bwMode="gray">
          <a:xfrm>
            <a:off x="501168" y="1628776"/>
            <a:ext cx="6438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Rectangle 7"/>
          <p:cNvSpPr>
            <a:spLocks noGrp="1" noChangeArrowheads="1"/>
          </p:cNvSpPr>
          <p:nvPr>
            <p:ph type="sldNum" sz="quarter" idx="4"/>
          </p:nvPr>
        </p:nvSpPr>
        <p:spPr bwMode="gray">
          <a:xfrm>
            <a:off x="39566" y="6354850"/>
            <a:ext cx="419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spcBef>
                <a:spcPct val="0"/>
              </a:spcBef>
              <a:defRPr sz="1600" b="1">
                <a:latin typeface="Arial" charset="0"/>
                <a:cs typeface="Arial" charset="0"/>
              </a:defRPr>
            </a:lvl1pPr>
          </a:lstStyle>
          <a:p>
            <a:pPr algn="ctr" fontAlgn="base">
              <a:spcAft>
                <a:spcPct val="0"/>
              </a:spcAft>
              <a:defRPr/>
            </a:pPr>
            <a:fld id="{90EFB86E-CAD6-4E1A-BF60-07E057F2EBE4}" type="slidenum">
              <a:rPr lang="en-US" altLang="en-US">
                <a:solidFill>
                  <a:srgbClr val="000000"/>
                </a:solidFill>
              </a:rPr>
              <a:pPr algn="ctr" fontAlgn="base">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42834386"/>
      </p:ext>
    </p:extLst>
  </p:cSld>
  <p:clrMap bg1="lt1" tx1="dk1" bg2="lt2" tx2="dk2" accent1="accent1" accent2="accent2" accent3="accent3" accent4="accent4" accent5="accent5" accent6="accent6" hlink="hlink" folHlink="folHlink"/>
  <p:sldLayoutIdLst>
    <p:sldLayoutId id="2147483695" r:id="rId1"/>
    <p:sldLayoutId id="2147483696" r:id="rId2"/>
  </p:sldLayoutIdLst>
  <p:transition spd="med">
    <p:fade/>
  </p:transition>
  <p:hf hdr="0" ftr="0" dt="0"/>
  <p:txStyles>
    <p:titleStyle>
      <a:lvl1pPr algn="l" rtl="0" eaLnBrk="0" fontAlgn="base" hangingPunct="0">
        <a:spcBef>
          <a:spcPct val="0"/>
        </a:spcBef>
        <a:spcAft>
          <a:spcPct val="0"/>
        </a:spcAft>
        <a:defRPr sz="3800" kern="1200">
          <a:solidFill>
            <a:schemeClr val="tx1"/>
          </a:solidFill>
          <a:latin typeface="Arial" charset="0"/>
          <a:ea typeface="+mj-ea"/>
          <a:cs typeface="+mj-cs"/>
        </a:defRPr>
      </a:lvl1pPr>
      <a:lvl2pPr algn="l" rtl="0" eaLnBrk="0" fontAlgn="base" hangingPunct="0">
        <a:spcBef>
          <a:spcPct val="0"/>
        </a:spcBef>
        <a:spcAft>
          <a:spcPct val="0"/>
        </a:spcAft>
        <a:defRPr sz="3800">
          <a:solidFill>
            <a:schemeClr val="tx1"/>
          </a:solidFill>
          <a:latin typeface="Arial" charset="0"/>
        </a:defRPr>
      </a:lvl2pPr>
      <a:lvl3pPr algn="l" rtl="0" eaLnBrk="0" fontAlgn="base" hangingPunct="0">
        <a:spcBef>
          <a:spcPct val="0"/>
        </a:spcBef>
        <a:spcAft>
          <a:spcPct val="0"/>
        </a:spcAft>
        <a:defRPr sz="3800">
          <a:solidFill>
            <a:schemeClr val="tx1"/>
          </a:solidFill>
          <a:latin typeface="Arial" charset="0"/>
        </a:defRPr>
      </a:lvl3pPr>
      <a:lvl4pPr algn="l" rtl="0" eaLnBrk="0" fontAlgn="base" hangingPunct="0">
        <a:spcBef>
          <a:spcPct val="0"/>
        </a:spcBef>
        <a:spcAft>
          <a:spcPct val="0"/>
        </a:spcAft>
        <a:defRPr sz="3800">
          <a:solidFill>
            <a:schemeClr val="tx1"/>
          </a:solidFill>
          <a:latin typeface="Arial" charset="0"/>
        </a:defRPr>
      </a:lvl4pPr>
      <a:lvl5pPr algn="l" rtl="0" eaLnBrk="0" fontAlgn="base" hangingPunct="0">
        <a:spcBef>
          <a:spcPct val="0"/>
        </a:spcBef>
        <a:spcAft>
          <a:spcPct val="0"/>
        </a:spcAft>
        <a:defRPr sz="3800">
          <a:solidFill>
            <a:schemeClr val="tx1"/>
          </a:solidFill>
          <a:latin typeface="Arial" charset="0"/>
        </a:defRPr>
      </a:lvl5pPr>
      <a:lvl6pPr marL="457200" algn="l" rtl="0" fontAlgn="base">
        <a:spcBef>
          <a:spcPct val="0"/>
        </a:spcBef>
        <a:spcAft>
          <a:spcPct val="0"/>
        </a:spcAft>
        <a:defRPr sz="3800">
          <a:solidFill>
            <a:schemeClr val="tx1"/>
          </a:solidFill>
          <a:latin typeface="Impact" pitchFamily="34" charset="0"/>
        </a:defRPr>
      </a:lvl6pPr>
      <a:lvl7pPr marL="914400" algn="l" rtl="0" fontAlgn="base">
        <a:spcBef>
          <a:spcPct val="0"/>
        </a:spcBef>
        <a:spcAft>
          <a:spcPct val="0"/>
        </a:spcAft>
        <a:defRPr sz="3800">
          <a:solidFill>
            <a:schemeClr val="tx1"/>
          </a:solidFill>
          <a:latin typeface="Impact" pitchFamily="34" charset="0"/>
        </a:defRPr>
      </a:lvl7pPr>
      <a:lvl8pPr marL="1371600" algn="l" rtl="0" fontAlgn="base">
        <a:spcBef>
          <a:spcPct val="0"/>
        </a:spcBef>
        <a:spcAft>
          <a:spcPct val="0"/>
        </a:spcAft>
        <a:defRPr sz="3800">
          <a:solidFill>
            <a:schemeClr val="tx1"/>
          </a:solidFill>
          <a:latin typeface="Impact" pitchFamily="34" charset="0"/>
        </a:defRPr>
      </a:lvl8pPr>
      <a:lvl9pPr marL="1828800" algn="l" rtl="0" fontAlgn="base">
        <a:spcBef>
          <a:spcPct val="0"/>
        </a:spcBef>
        <a:spcAft>
          <a:spcPct val="0"/>
        </a:spcAft>
        <a:defRPr sz="3800">
          <a:solidFill>
            <a:schemeClr val="tx1"/>
          </a:solidFill>
          <a:latin typeface="Impact" pitchFamily="34" charset="0"/>
        </a:defRPr>
      </a:lvl9pPr>
    </p:titleStyle>
    <p:bodyStyle>
      <a:lvl1pPr algn="l" rtl="0" eaLnBrk="0" fontAlgn="base" hangingPunct="0">
        <a:lnSpc>
          <a:spcPct val="98000"/>
        </a:lnSpc>
        <a:spcBef>
          <a:spcPct val="0"/>
        </a:spcBef>
        <a:spcAft>
          <a:spcPts val="900"/>
        </a:spcAft>
        <a:buFont typeface="Arial" pitchFamily="34" charset="0"/>
        <a:defRPr sz="2200" kern="1200">
          <a:solidFill>
            <a:schemeClr val="tx1"/>
          </a:solidFill>
          <a:latin typeface="Arial" charset="0"/>
          <a:ea typeface="+mn-ea"/>
          <a:cs typeface="+mn-cs"/>
        </a:defRPr>
      </a:lvl1pPr>
      <a:lvl2pPr marL="265113" indent="-265113" algn="l" rtl="0" eaLnBrk="0" fontAlgn="base" hangingPunct="0">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Arial" charset="0"/>
          <a:ea typeface="+mn-ea"/>
          <a:cs typeface="+mn-cs"/>
        </a:defRPr>
      </a:lvl2pPr>
      <a:lvl3pPr marL="533400" indent="-266700" algn="l" rtl="0" eaLnBrk="0" fontAlgn="base" hangingPunct="0">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Arial" charset="0"/>
          <a:ea typeface="+mn-ea"/>
          <a:cs typeface="+mn-cs"/>
        </a:defRPr>
      </a:lvl3pPr>
      <a:lvl4pPr marL="801688"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4pPr>
      <a:lvl5pPr marL="1069975" indent="-266700" algn="l" rtl="0" eaLnBrk="0" fontAlgn="base" hangingPunct="0">
        <a:lnSpc>
          <a:spcPct val="98000"/>
        </a:lnSpc>
        <a:spcBef>
          <a:spcPct val="0"/>
        </a:spcBef>
        <a:spcAft>
          <a:spcPts val="600"/>
        </a:spcAft>
        <a:buSzPct val="70000"/>
        <a:buFont typeface="Wingdings" pitchFamily="2" charset="2"/>
        <a:buChar char="n"/>
        <a:defRPr kern="1200">
          <a:solidFill>
            <a:schemeClr val="tx1"/>
          </a:solidFill>
          <a:latin typeface="Arial" charset="0"/>
          <a:ea typeface="+mn-ea"/>
          <a:cs typeface="+mn-cs"/>
        </a:defRPr>
      </a:lvl5pPr>
      <a:lvl6pPr marL="89217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6pPr>
      <a:lvl7pPr marL="1076325"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7pPr>
      <a:lvl8pPr marL="1258888" indent="-180975" algn="l" defTabSz="914400" rtl="0" eaLnBrk="1" latinLnBrk="0" hangingPunct="1">
        <a:lnSpc>
          <a:spcPct val="98000"/>
        </a:lnSpc>
        <a:spcBef>
          <a:spcPts val="0"/>
        </a:spcBef>
        <a:spcAft>
          <a:spcPts val="600"/>
        </a:spcAft>
        <a:buFont typeface="Arial" pitchFamily="34" charset="0"/>
        <a:buChar char="•"/>
        <a:defRPr sz="1400" b="0" kern="1200" baseline="0">
          <a:solidFill>
            <a:schemeClr val="accent5"/>
          </a:solidFill>
          <a:latin typeface="+mn-lt"/>
          <a:ea typeface="+mn-ea"/>
          <a:cs typeface="+mn-cs"/>
        </a:defRPr>
      </a:lvl8pPr>
      <a:lvl9pPr marL="1435100" indent="-180975" algn="l" defTabSz="914400" rtl="0" eaLnBrk="1" latinLnBrk="0" hangingPunct="1">
        <a:lnSpc>
          <a:spcPct val="98000"/>
        </a:lnSpc>
        <a:spcBef>
          <a:spcPts val="0"/>
        </a:spcBef>
        <a:spcAft>
          <a:spcPts val="600"/>
        </a:spcAft>
        <a:buFont typeface="Arial" pitchFamily="34" charset="0"/>
        <a:buChar char="•"/>
        <a:defRPr sz="1400" b="0" kern="1200">
          <a:solidFill>
            <a:schemeClr val="accent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growingupinscotland.org.uk/using-gus-data/"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growingupinscotland.org.uk/publications"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7.xml"/><Relationship Id="rId16" Type="http://schemas.openxmlformats.org/officeDocument/2006/relationships/image" Target="../media/image33.jpeg"/><Relationship Id="rId1" Type="http://schemas.openxmlformats.org/officeDocument/2006/relationships/slideLayout" Target="../slideLayouts/slideLayout3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7.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hyperlink" Target="http://www.scotland.gov.uk/Home" TargetMode="External"/><Relationship Id="rId3" Type="http://schemas.openxmlformats.org/officeDocument/2006/relationships/hyperlink" Target="http://www.growingupinscotland.org.uk/" TargetMode="External"/><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hyperlink" Target="http://www.mrc.ac.uk/index.htm" TargetMode="External"/><Relationship Id="rId11" Type="http://schemas.openxmlformats.org/officeDocument/2006/relationships/image" Target="../media/image38.jpeg"/><Relationship Id="rId5" Type="http://schemas.openxmlformats.org/officeDocument/2006/relationships/hyperlink" Target="mailto:lesley.kelly@ed.ac.uk" TargetMode="External"/><Relationship Id="rId10" Type="http://schemas.openxmlformats.org/officeDocument/2006/relationships/image" Target="../media/image37.jpeg"/><Relationship Id="rId4" Type="http://schemas.openxmlformats.org/officeDocument/2006/relationships/hyperlink" Target="mailto:paul.bradshaw@scotcen.org.uk" TargetMode="External"/><Relationship Id="rId9"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subTitle" idx="1"/>
          </p:nvPr>
        </p:nvSpPr>
        <p:spPr>
          <a:xfrm>
            <a:off x="517305" y="4942043"/>
            <a:ext cx="6358951" cy="1151405"/>
          </a:xfrm>
        </p:spPr>
        <p:txBody>
          <a:bodyPr/>
          <a:lstStyle/>
          <a:p>
            <a:pPr eaLnBrk="1" hangingPunct="1"/>
            <a:r>
              <a:rPr lang="en-US" altLang="en-US" dirty="0" smtClean="0"/>
              <a:t>GUS – the potential for exploring children’s rights, social justice and intersectionality </a:t>
            </a:r>
            <a:endParaRPr lang="en-US" altLang="en-US" dirty="0"/>
          </a:p>
        </p:txBody>
      </p:sp>
      <p:pic>
        <p:nvPicPr>
          <p:cNvPr id="14339" name="Picture 4" descr="GUS_logo_BW"/>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7356" y="1959130"/>
            <a:ext cx="4520711"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silhouette_child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562850" y="2276630"/>
            <a:ext cx="120747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silhouette_toddler3"/>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094787" y="404813"/>
            <a:ext cx="62132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silhouette_child5"/>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496985" y="4221318"/>
            <a:ext cx="145219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Placeholder 9"/>
          <p:cNvSpPr>
            <a:spLocks/>
          </p:cNvSpPr>
          <p:nvPr/>
        </p:nvSpPr>
        <p:spPr bwMode="gray">
          <a:xfrm>
            <a:off x="501165" y="6354918"/>
            <a:ext cx="485921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r>
              <a:rPr lang="en-US" altLang="en-US" sz="1600" b="1" dirty="0" smtClean="0">
                <a:solidFill>
                  <a:srgbClr val="000000"/>
                </a:solidFill>
                <a:cs typeface="Arial" pitchFamily="34" charset="0"/>
              </a:rPr>
              <a:t>SUII – Children’s Rights Programme 2014</a:t>
            </a:r>
          </a:p>
        </p:txBody>
      </p:sp>
    </p:spTree>
    <p:extLst>
      <p:ext uri="{BB962C8B-B14F-4D97-AF65-F5344CB8AC3E}">
        <p14:creationId xmlns:p14="http://schemas.microsoft.com/office/powerpoint/2010/main" val="323266140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8724AF95-A154-4DC7-91A6-7876BFB6CC7A}" type="slidenum">
              <a:rPr lang="en-US" altLang="en-US" sz="1600" smtClean="0">
                <a:cs typeface="Arial" pitchFamily="34" charset="0"/>
              </a:rPr>
              <a:pPr algn="ctr" eaLnBrk="1" hangingPunct="1">
                <a:lnSpc>
                  <a:spcPct val="100000"/>
                </a:lnSpc>
                <a:spcAft>
                  <a:spcPct val="0"/>
                </a:spcAft>
                <a:buFontTx/>
                <a:buNone/>
              </a:pPr>
              <a:t>10</a:t>
            </a:fld>
            <a:endParaRPr lang="en-US" altLang="en-US" sz="1600" smtClean="0">
              <a:cs typeface="Arial" pitchFamily="34" charset="0"/>
            </a:endParaRPr>
          </a:p>
        </p:txBody>
      </p:sp>
      <p:sp>
        <p:nvSpPr>
          <p:cNvPr id="9219" name="Rectangle 2"/>
          <p:cNvSpPr>
            <a:spLocks noGrp="1"/>
          </p:cNvSpPr>
          <p:nvPr>
            <p:ph type="title" idx="4294967295"/>
          </p:nvPr>
        </p:nvSpPr>
        <p:spPr/>
        <p:txBody>
          <a:bodyPr/>
          <a:lstStyle/>
          <a:p>
            <a:pPr eaLnBrk="1" hangingPunct="1"/>
            <a:r>
              <a:rPr lang="en-US" altLang="en-US" smtClean="0">
                <a:latin typeface="Impact" pitchFamily="34" charset="0"/>
              </a:rPr>
              <a:t>Sources of information</a:t>
            </a:r>
          </a:p>
        </p:txBody>
      </p:sp>
      <p:graphicFrame>
        <p:nvGraphicFramePr>
          <p:cNvPr id="417795" name="Group 3"/>
          <p:cNvGraphicFramePr>
            <a:graphicFrameLocks noGrp="1"/>
          </p:cNvGraphicFramePr>
          <p:nvPr>
            <p:ph idx="4294967295"/>
          </p:nvPr>
        </p:nvGraphicFramePr>
        <p:xfrm>
          <a:off x="383931" y="1590675"/>
          <a:ext cx="8376139" cy="4853861"/>
        </p:xfrm>
        <a:graphic>
          <a:graphicData uri="http://schemas.openxmlformats.org/drawingml/2006/table">
            <a:tbl>
              <a:tblPr/>
              <a:tblGrid>
                <a:gridCol w="997927"/>
                <a:gridCol w="1062403"/>
                <a:gridCol w="1131277"/>
                <a:gridCol w="996462"/>
                <a:gridCol w="993531"/>
                <a:gridCol w="1015512"/>
                <a:gridCol w="1047750"/>
                <a:gridCol w="1131277"/>
              </a:tblGrid>
              <a:tr h="36029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bg2"/>
                          </a:solidFill>
                          <a:effectLst/>
                          <a:latin typeface="Arial" charset="0"/>
                        </a:rPr>
                        <a:t>10mths</a:t>
                      </a:r>
                      <a:endParaRPr kumimoji="0" lang="en-US" altLang="en-US" sz="1800" b="1" i="0" u="none" strike="noStrike" cap="none" normalizeH="0" baseline="0" dirty="0" smtClean="0">
                        <a:ln>
                          <a:noFill/>
                        </a:ln>
                        <a:solidFill>
                          <a:schemeClr val="bg2"/>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Age 2</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Age 3</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Age 4</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Age 5</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Age 6</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Age 8</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bg2"/>
                          </a:solidFill>
                          <a:effectLst/>
                          <a:latin typeface="Arial" charset="0"/>
                        </a:rPr>
                        <a:t>P6</a:t>
                      </a:r>
                      <a:endParaRPr kumimoji="0" lang="en-US" altLang="en-US" sz="1800" b="1" i="0" u="none" strike="noStrike" cap="none" normalizeH="0" baseline="0" smtClean="0">
                        <a:ln>
                          <a:noFill/>
                        </a:ln>
                        <a:solidFill>
                          <a:schemeClr val="bg2"/>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noFill/>
                  </a:tcPr>
                </a:tc>
              </a:tr>
              <a:tr h="62394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1" u="none" strike="noStrike" cap="none" normalizeH="0" baseline="0" smtClean="0">
                          <a:ln>
                            <a:noFill/>
                          </a:ln>
                          <a:solidFill>
                            <a:srgbClr val="000000"/>
                          </a:solidFill>
                          <a:effectLst/>
                          <a:latin typeface="Arial" charset="0"/>
                        </a:rPr>
                        <a:t>BC1 &amp; BC2</a:t>
                      </a:r>
                      <a:endParaRPr kumimoji="0" lang="en-US" altLang="en-US" sz="1400" b="0" i="1" u="none" strike="noStrike" cap="none" normalizeH="0" baseline="0" smtClean="0">
                        <a:ln>
                          <a:noFill/>
                        </a:ln>
                        <a:solidFill>
                          <a:srgbClr val="000000"/>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1" i="1" u="none" strike="noStrike" cap="none" normalizeH="0" baseline="0" smtClean="0">
                          <a:ln>
                            <a:noFill/>
                          </a:ln>
                          <a:solidFill>
                            <a:srgbClr val="000000"/>
                          </a:solidFill>
                          <a:effectLst/>
                          <a:latin typeface="Arial" charset="0"/>
                        </a:rPr>
                        <a:t>BC1</a:t>
                      </a:r>
                      <a:endParaRPr kumimoji="0" lang="en-US" altLang="en-US" sz="1400" b="1"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1" u="none" strike="noStrike" cap="none" normalizeH="0" baseline="0" smtClean="0">
                          <a:ln>
                            <a:noFill/>
                          </a:ln>
                          <a:solidFill>
                            <a:srgbClr val="000000"/>
                          </a:solidFill>
                          <a:effectLst/>
                          <a:latin typeface="Arial" charset="0"/>
                        </a:rPr>
                        <a:t>CC, BC1, BC2</a:t>
                      </a:r>
                      <a:endParaRPr kumimoji="0" lang="en-US" altLang="en-US" sz="1400" b="1"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1" i="1" u="none" strike="noStrike" cap="none" normalizeH="0" baseline="0" smtClean="0">
                          <a:ln>
                            <a:noFill/>
                          </a:ln>
                          <a:solidFill>
                            <a:srgbClr val="000000"/>
                          </a:solidFill>
                          <a:effectLst/>
                          <a:latin typeface="Arial" charset="0"/>
                        </a:rPr>
                        <a:t>CC &amp; BC1</a:t>
                      </a:r>
                      <a:endParaRPr kumimoji="0" lang="en-US" altLang="en-US" sz="1400" b="1"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1" u="none" strike="noStrike" cap="none" normalizeH="0" baseline="0" smtClean="0">
                          <a:ln>
                            <a:noFill/>
                          </a:ln>
                          <a:solidFill>
                            <a:srgbClr val="000000"/>
                          </a:solidFill>
                          <a:effectLst/>
                          <a:latin typeface="Arial" charset="0"/>
                        </a:rPr>
                        <a:t>CC, BC1, BC2</a:t>
                      </a:r>
                      <a:endParaRPr kumimoji="0" lang="en-US" altLang="en-US" sz="1400" b="0"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1" i="1" u="none" strike="noStrike" cap="none" normalizeH="0" baseline="0" smtClean="0">
                          <a:ln>
                            <a:noFill/>
                          </a:ln>
                          <a:solidFill>
                            <a:srgbClr val="000000"/>
                          </a:solidFill>
                          <a:effectLst/>
                          <a:latin typeface="Arial" charset="0"/>
                        </a:rPr>
                        <a:t>BC1</a:t>
                      </a:r>
                      <a:endParaRPr kumimoji="0" lang="en-US" altLang="en-US" sz="1400" b="1" i="1"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1" i="1" u="none" strike="noStrike" cap="none" normalizeH="0" baseline="0" smtClean="0">
                          <a:ln>
                            <a:noFill/>
                          </a:ln>
                          <a:solidFill>
                            <a:srgbClr val="000000"/>
                          </a:solidFill>
                          <a:effectLst/>
                          <a:latin typeface="Arial" charset="0"/>
                        </a:rPr>
                        <a:t>BC1 (&amp; BC2?)</a:t>
                      </a:r>
                      <a:endParaRPr kumimoji="0" lang="en-US" altLang="en-US" sz="1400" b="0"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1" i="1" u="none" strike="noStrike" cap="none" normalizeH="0" baseline="0" smtClean="0">
                          <a:ln>
                            <a:noFill/>
                          </a:ln>
                          <a:solidFill>
                            <a:srgbClr val="000000"/>
                          </a:solidFill>
                          <a:effectLst/>
                          <a:latin typeface="Arial" charset="0"/>
                        </a:rPr>
                        <a:t>BC1 (&amp; BC2?)</a:t>
                      </a:r>
                      <a:endParaRPr kumimoji="0" lang="en-US" altLang="en-US" sz="1400" b="0" i="1"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r>
              <a:tr h="380984">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lnTlToBr>
                      <a:noFill/>
                    </a:lnTlToBr>
                    <a:lnBlToTr>
                      <a:noFill/>
                    </a:lnBlToTr>
                    <a:solidFill>
                      <a:srgbClr val="99FF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Main carer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w="76200" cap="flat" cmpd="sng" algn="ctr">
                      <a:solidFill>
                        <a:srgbClr val="FFFFFF"/>
                      </a:solidFill>
                      <a:prstDash val="solid"/>
                      <a:round/>
                      <a:headEnd type="none" w="med" len="med"/>
                      <a:tailEnd type="none" w="med" len="med"/>
                    </a:lnB>
                    <a:lnTlToBr>
                      <a:noFill/>
                    </a:lnTlToBr>
                    <a:lnBlToTr>
                      <a:noFill/>
                    </a:lnBlToTr>
                    <a:solidFill>
                      <a:srgbClr val="99FFCC"/>
                    </a:solidFill>
                  </a:tcPr>
                </a:tc>
              </a:tr>
              <a:tr h="42225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1" i="0" u="none" strike="noStrike" cap="none" normalizeH="0" baseline="0" smtClean="0">
                        <a:ln>
                          <a:noFill/>
                        </a:ln>
                        <a:solidFill>
                          <a:schemeClr val="accent1"/>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Partner</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FF9933"/>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r>
              <a:tr h="452420">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1" i="0" u="none" strike="noStrike" cap="none" normalizeH="0" baseline="0" smtClean="0">
                        <a:ln>
                          <a:noFill/>
                        </a:ln>
                        <a:solidFill>
                          <a:schemeClr val="accent1"/>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dirty="0" smtClean="0">
                          <a:ln>
                            <a:noFill/>
                          </a:ln>
                          <a:solidFill>
                            <a:srgbClr val="000000"/>
                          </a:solidFill>
                          <a:effectLst/>
                          <a:latin typeface="Arial" charset="0"/>
                        </a:rPr>
                        <a:t>Child</a:t>
                      </a:r>
                      <a:endParaRPr kumimoji="0" lang="en-US" altLang="en-US" sz="1400" b="0" i="0" u="none" strike="noStrike" cap="none" normalizeH="0" baseline="0" dirty="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hlink"/>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Child</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hlink"/>
                    </a:solidFill>
                  </a:tcPr>
                </a:tc>
              </a:tr>
              <a:tr h="50964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1" i="0" u="none" strike="noStrike" cap="none" normalizeH="0" baseline="0" smtClean="0">
                        <a:ln>
                          <a:noFill/>
                        </a:ln>
                        <a:solidFill>
                          <a:schemeClr val="accent1"/>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Ch. height &amp; weight</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66FF66"/>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Ch. height &amp; weight</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66FF66"/>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Ch. height &amp; weight</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66FF33"/>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Ch. height &amp; weight</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66FF33"/>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Ch. height &amp; weight</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66FF33"/>
                    </a:solidFill>
                  </a:tcPr>
                </a:tc>
              </a:tr>
              <a:tr h="547665">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1" i="0" u="none" strike="noStrike" cap="none" normalizeH="0" baseline="0" smtClean="0">
                        <a:ln>
                          <a:noFill/>
                        </a:ln>
                        <a:solidFill>
                          <a:schemeClr val="accent1"/>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Cognitive assessmts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Cognitive assessmts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rgbClr val="6699FF"/>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400" b="0" i="0" u="none" strike="noStrike" cap="none" normalizeH="0" baseline="0" smtClean="0">
                        <a:ln>
                          <a:noFill/>
                        </a:ln>
                        <a:solidFill>
                          <a:srgbClr val="6699FF"/>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Cognitive assessmts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accent2">
                        <a:alpha val="50000"/>
                      </a:schemeClr>
                    </a:solidFill>
                  </a:tcPr>
                </a:tc>
              </a:tr>
              <a:tr h="538141">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99FF">
                        <a:alpha val="50000"/>
                      </a:srgbClr>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9999FF">
                        <a:alpha val="50000"/>
                      </a:srgbClr>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9999FF">
                        <a:alpha val="50000"/>
                      </a:srgbClr>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Health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9999FF">
                        <a:alpha val="50000"/>
                      </a:srgbClr>
                    </a:solidFill>
                  </a:tcPr>
                </a:tc>
              </a:tr>
              <a:tr h="50964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500" b="0" i="0" u="none" strike="noStrike" cap="none" normalizeH="0" baseline="0" smtClean="0">
                        <a:ln>
                          <a:noFill/>
                        </a:ln>
                        <a:solidFill>
                          <a:schemeClr val="accent1"/>
                        </a:solidFill>
                        <a:effectLst/>
                        <a:latin typeface="Arial" charset="0"/>
                      </a:endParaRPr>
                    </a:p>
                  </a:txBody>
                  <a:tcPr marL="84406" marR="84406" marT="45718" marB="45718" horzOverflow="overflow">
                    <a:lnL cap="flat">
                      <a:noFill/>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5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Pre-School details</a:t>
                      </a:r>
                      <a:endParaRPr kumimoji="0" lang="en-US" altLang="en-US" sz="5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cap="flat">
                      <a:noFill/>
                    </a:lnB>
                    <a:lnTlToBr>
                      <a:noFill/>
                    </a:lnTlToBr>
                    <a:lnBlToTr>
                      <a:noFill/>
                    </a:lnBlToTr>
                    <a:solidFill>
                      <a:schemeClr val="accent1"/>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Pre-School details</a:t>
                      </a:r>
                      <a:endParaRPr kumimoji="0" lang="en-US" altLang="en-US" sz="500" b="0" i="0" u="none" strike="noStrike" cap="none" normalizeH="0" baseline="0" smtClean="0">
                        <a:ln>
                          <a:noFill/>
                        </a:ln>
                        <a:solidFill>
                          <a:schemeClr val="accent1"/>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cap="flat">
                      <a:noFill/>
                    </a:lnB>
                    <a:lnTlToBr>
                      <a:noFill/>
                    </a:lnTlToBr>
                    <a:lnBlToTr>
                      <a:noFill/>
                    </a:lnBlToTr>
                    <a:solidFill>
                      <a:schemeClr val="accent1"/>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School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cap="flat">
                      <a:noFill/>
                    </a:lnB>
                    <a:lnTlToBr>
                      <a:noFill/>
                    </a:lnTlToBr>
                    <a:lnBlToTr>
                      <a:noFill/>
                    </a:lnBlToTr>
                    <a:solidFill>
                      <a:srgbClr val="3366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School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cap="flat">
                      <a:noFill/>
                    </a:lnB>
                    <a:lnTlToBr>
                      <a:noFill/>
                    </a:lnTlToBr>
                    <a:lnBlToTr>
                      <a:noFill/>
                    </a:lnBlToTr>
                    <a:solidFill>
                      <a:srgbClr val="3366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smtClean="0">
                          <a:ln>
                            <a:noFill/>
                          </a:ln>
                          <a:solidFill>
                            <a:srgbClr val="000000"/>
                          </a:solidFill>
                          <a:effectLst/>
                          <a:latin typeface="Arial" charset="0"/>
                        </a:rPr>
                        <a:t>School records</a:t>
                      </a:r>
                      <a:endParaRPr kumimoji="0" lang="en-US" altLang="en-US" sz="1400" b="0" i="0" u="none" strike="noStrike" cap="none" normalizeH="0" baseline="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cap="flat">
                      <a:noFill/>
                    </a:lnB>
                    <a:lnTlToBr>
                      <a:noFill/>
                    </a:lnTlToBr>
                    <a:lnBlToTr>
                      <a:noFill/>
                    </a:lnBlToTr>
                    <a:solidFill>
                      <a:srgbClr val="3366CC"/>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400" b="0" i="0" u="none" strike="noStrike" cap="none" normalizeH="0" baseline="0" dirty="0" smtClean="0">
                          <a:ln>
                            <a:noFill/>
                          </a:ln>
                          <a:solidFill>
                            <a:srgbClr val="000000"/>
                          </a:solidFill>
                          <a:effectLst/>
                          <a:latin typeface="Arial" charset="0"/>
                        </a:rPr>
                        <a:t>School records</a:t>
                      </a:r>
                      <a:endParaRPr kumimoji="0" lang="en-US" altLang="en-US" sz="1400" b="0" i="0" u="none" strike="noStrike" cap="none" normalizeH="0" baseline="0" dirty="0" smtClean="0">
                        <a:ln>
                          <a:noFill/>
                        </a:ln>
                        <a:solidFill>
                          <a:srgbClr val="000000"/>
                        </a:solidFill>
                        <a:effectLst/>
                        <a:latin typeface="Arial" charset="0"/>
                      </a:endParaRPr>
                    </a:p>
                  </a:txBody>
                  <a:tcPr marL="84406" marR="84406" marT="45718" marB="45718"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FFFFF"/>
                      </a:solidFill>
                      <a:prstDash val="solid"/>
                      <a:round/>
                      <a:headEnd type="none" w="med" len="med"/>
                      <a:tailEnd type="none" w="med" len="med"/>
                    </a:lnT>
                    <a:lnB cap="flat">
                      <a:noFill/>
                    </a:lnB>
                    <a:lnTlToBr>
                      <a:noFill/>
                    </a:lnTlToBr>
                    <a:lnBlToTr>
                      <a:noFill/>
                    </a:lnBlToTr>
                    <a:solidFill>
                      <a:srgbClr val="3366CC"/>
                    </a:solidFill>
                  </a:tcPr>
                </a:tc>
              </a:tr>
            </a:tbl>
          </a:graphicData>
        </a:graphic>
      </p:graphicFrame>
      <p:sp>
        <p:nvSpPr>
          <p:cNvPr id="9333" name="Rectangle 141"/>
          <p:cNvSpPr>
            <a:spLocks noChangeArrowheads="1"/>
          </p:cNvSpPr>
          <p:nvPr/>
        </p:nvSpPr>
        <p:spPr bwMode="auto">
          <a:xfrm>
            <a:off x="317989" y="2492896"/>
            <a:ext cx="8502483" cy="1440160"/>
          </a:xfrm>
          <a:prstGeom prst="rect">
            <a:avLst/>
          </a:prstGeom>
          <a:noFill/>
          <a:ln w="15875" algn="ctr">
            <a:solidFill>
              <a:schemeClr val="tx2"/>
            </a:solidFill>
            <a:prstDash val="dash"/>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Bef>
                <a:spcPct val="50000"/>
              </a:spcBef>
              <a:spcAft>
                <a:spcPct val="0"/>
              </a:spcAft>
              <a:buFontTx/>
              <a:buNone/>
            </a:pPr>
            <a:endParaRPr lang="en-GB" altLang="en-US" sz="2000"/>
          </a:p>
        </p:txBody>
      </p:sp>
      <p:sp>
        <p:nvSpPr>
          <p:cNvPr id="9334" name="Text Box 142"/>
          <p:cNvSpPr txBox="1">
            <a:spLocks noChangeArrowheads="1"/>
          </p:cNvSpPr>
          <p:nvPr/>
        </p:nvSpPr>
        <p:spPr bwMode="auto">
          <a:xfrm>
            <a:off x="3974124" y="3429000"/>
            <a:ext cx="1129812" cy="3916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Bef>
                <a:spcPct val="50000"/>
              </a:spcBef>
              <a:spcAft>
                <a:spcPct val="0"/>
              </a:spcAft>
              <a:buFontTx/>
              <a:buNone/>
            </a:pPr>
            <a:r>
              <a:rPr lang="en-GB" altLang="en-US" sz="1600" i="1">
                <a:solidFill>
                  <a:schemeClr val="tx2"/>
                </a:solidFill>
              </a:rPr>
              <a:t>Interviews</a:t>
            </a:r>
            <a:endParaRPr lang="en-US" altLang="en-US" sz="1600" i="1">
              <a:solidFill>
                <a:schemeClr val="tx2"/>
              </a:solidFill>
            </a:endParaRPr>
          </a:p>
        </p:txBody>
      </p:sp>
      <p:sp>
        <p:nvSpPr>
          <p:cNvPr id="9335" name="Text Box 143"/>
          <p:cNvSpPr txBox="1">
            <a:spLocks noChangeArrowheads="1"/>
          </p:cNvSpPr>
          <p:nvPr/>
        </p:nvSpPr>
        <p:spPr bwMode="auto">
          <a:xfrm rot="10800000">
            <a:off x="-33158" y="4724401"/>
            <a:ext cx="422405" cy="16494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Bef>
                <a:spcPct val="50000"/>
              </a:spcBef>
              <a:spcAft>
                <a:spcPct val="0"/>
              </a:spcAft>
              <a:buFontTx/>
              <a:buNone/>
            </a:pPr>
            <a:r>
              <a:rPr lang="en-GB" altLang="en-US" sz="1800">
                <a:solidFill>
                  <a:srgbClr val="891441"/>
                </a:solidFill>
              </a:rPr>
              <a:t>Linked admin</a:t>
            </a:r>
            <a:endParaRPr lang="en-US" altLang="en-US" sz="1800">
              <a:solidFill>
                <a:srgbClr val="891441"/>
              </a:solidFill>
            </a:endParaRPr>
          </a:p>
        </p:txBody>
      </p:sp>
      <p:sp>
        <p:nvSpPr>
          <p:cNvPr id="9336" name="Freeform 144"/>
          <p:cNvSpPr>
            <a:spLocks/>
          </p:cNvSpPr>
          <p:nvPr/>
        </p:nvSpPr>
        <p:spPr bwMode="auto">
          <a:xfrm>
            <a:off x="317989" y="5233924"/>
            <a:ext cx="133350" cy="422405"/>
          </a:xfrm>
          <a:custGeom>
            <a:avLst/>
            <a:gdLst>
              <a:gd name="T0" fmla="*/ 229332631 w 91"/>
              <a:gd name="T1" fmla="*/ 0 h 907"/>
              <a:gd name="T2" fmla="*/ 0 w 91"/>
              <a:gd name="T3" fmla="*/ 0 h 907"/>
              <a:gd name="T4" fmla="*/ 0 w 91"/>
              <a:gd name="T5" fmla="*/ 1464513645 h 907"/>
              <a:gd name="T6" fmla="*/ 229332631 w 91"/>
              <a:gd name="T7" fmla="*/ 1464513645 h 9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907">
                <a:moveTo>
                  <a:pt x="91" y="0"/>
                </a:moveTo>
                <a:lnTo>
                  <a:pt x="0" y="0"/>
                </a:lnTo>
                <a:lnTo>
                  <a:pt x="0" y="907"/>
                </a:lnTo>
                <a:lnTo>
                  <a:pt x="91" y="907"/>
                </a:ln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9337" name="Text Box 145"/>
          <p:cNvSpPr txBox="1">
            <a:spLocks noChangeArrowheads="1"/>
          </p:cNvSpPr>
          <p:nvPr/>
        </p:nvSpPr>
        <p:spPr bwMode="auto">
          <a:xfrm rot="10800000">
            <a:off x="637972" y="3573464"/>
            <a:ext cx="637849" cy="15128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Bef>
                <a:spcPct val="50000"/>
              </a:spcBef>
              <a:spcAft>
                <a:spcPct val="0"/>
              </a:spcAft>
              <a:buFontTx/>
              <a:buNone/>
            </a:pPr>
            <a:r>
              <a:rPr lang="en-GB" altLang="en-US" sz="1600">
                <a:solidFill>
                  <a:srgbClr val="8B5A32"/>
                </a:solidFill>
              </a:rPr>
              <a:t>Obj. assessment</a:t>
            </a:r>
            <a:endParaRPr lang="en-US" altLang="en-US" sz="1600">
              <a:solidFill>
                <a:srgbClr val="8B5A32"/>
              </a:solidFill>
            </a:endParaRPr>
          </a:p>
        </p:txBody>
      </p:sp>
      <p:sp>
        <p:nvSpPr>
          <p:cNvPr id="9338" name="Freeform 146"/>
          <p:cNvSpPr>
            <a:spLocks/>
          </p:cNvSpPr>
          <p:nvPr/>
        </p:nvSpPr>
        <p:spPr bwMode="auto">
          <a:xfrm>
            <a:off x="1314451" y="4165536"/>
            <a:ext cx="134815" cy="422405"/>
          </a:xfrm>
          <a:custGeom>
            <a:avLst/>
            <a:gdLst>
              <a:gd name="T0" fmla="*/ 234402225 w 91"/>
              <a:gd name="T1" fmla="*/ 0 h 907"/>
              <a:gd name="T2" fmla="*/ 0 w 91"/>
              <a:gd name="T3" fmla="*/ 0 h 907"/>
              <a:gd name="T4" fmla="*/ 0 w 91"/>
              <a:gd name="T5" fmla="*/ 1480695993 h 907"/>
              <a:gd name="T6" fmla="*/ 234402225 w 91"/>
              <a:gd name="T7" fmla="*/ 1480695993 h 9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907">
                <a:moveTo>
                  <a:pt x="91" y="0"/>
                </a:moveTo>
                <a:lnTo>
                  <a:pt x="0" y="0"/>
                </a:lnTo>
                <a:lnTo>
                  <a:pt x="0" y="907"/>
                </a:lnTo>
                <a:lnTo>
                  <a:pt x="91" y="907"/>
                </a:lnTo>
              </a:path>
            </a:pathLst>
          </a:custGeom>
          <a:noFill/>
          <a:ln w="12700" cap="flat" cmpd="sng">
            <a:solidFill>
              <a:srgbClr val="8B5A32"/>
            </a:solidFill>
            <a:prstDash val="solid"/>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Tree>
    <p:extLst>
      <p:ext uri="{BB962C8B-B14F-4D97-AF65-F5344CB8AC3E}">
        <p14:creationId xmlns:p14="http://schemas.microsoft.com/office/powerpoint/2010/main" val="228657045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6BC81D8B-6F8D-40BE-92EE-0D2286C99453}" type="slidenum">
              <a:rPr lang="en-US" altLang="en-US" sz="1600" smtClean="0">
                <a:solidFill>
                  <a:srgbClr val="000000"/>
                </a:solidFill>
                <a:cs typeface="Arial" pitchFamily="34" charset="0"/>
              </a:rPr>
              <a:pPr algn="ctr" eaLnBrk="1" hangingPunct="1">
                <a:lnSpc>
                  <a:spcPct val="100000"/>
                </a:lnSpc>
                <a:spcAft>
                  <a:spcPct val="0"/>
                </a:spcAft>
                <a:buFontTx/>
                <a:buNone/>
              </a:pPr>
              <a:t>11</a:t>
            </a:fld>
            <a:endParaRPr lang="en-US" altLang="en-US" sz="1600" smtClean="0">
              <a:solidFill>
                <a:srgbClr val="000000"/>
              </a:solidFill>
              <a:cs typeface="Arial" pitchFamily="34" charset="0"/>
            </a:endParaRPr>
          </a:p>
        </p:txBody>
      </p:sp>
      <p:sp>
        <p:nvSpPr>
          <p:cNvPr id="23555" name="Rectangle 2"/>
          <p:cNvSpPr>
            <a:spLocks noGrp="1"/>
          </p:cNvSpPr>
          <p:nvPr>
            <p:ph type="title" idx="4294967295"/>
          </p:nvPr>
        </p:nvSpPr>
        <p:spPr/>
        <p:txBody>
          <a:bodyPr/>
          <a:lstStyle/>
          <a:p>
            <a:pPr eaLnBrk="1" hangingPunct="1"/>
            <a:r>
              <a:rPr lang="en-GB" altLang="en-US" smtClean="0">
                <a:latin typeface="Impact" pitchFamily="34" charset="0"/>
              </a:rPr>
              <a:t>Response and attrition rates </a:t>
            </a:r>
            <a:endParaRPr lang="en-US" altLang="en-US" smtClean="0">
              <a:latin typeface="Impact" pitchFamily="34" charset="0"/>
            </a:endParaRPr>
          </a:p>
        </p:txBody>
      </p:sp>
      <p:graphicFrame>
        <p:nvGraphicFramePr>
          <p:cNvPr id="391231" name="Group 63"/>
          <p:cNvGraphicFramePr>
            <a:graphicFrameLocks noGrp="1"/>
          </p:cNvGraphicFramePr>
          <p:nvPr>
            <p:ph idx="4294967295"/>
          </p:nvPr>
        </p:nvGraphicFramePr>
        <p:xfrm>
          <a:off x="517285" y="1646238"/>
          <a:ext cx="7910146" cy="3872441"/>
        </p:xfrm>
        <a:graphic>
          <a:graphicData uri="http://schemas.openxmlformats.org/drawingml/2006/table">
            <a:tbl>
              <a:tblPr/>
              <a:tblGrid>
                <a:gridCol w="1928446"/>
                <a:gridCol w="2126273"/>
                <a:gridCol w="1595804"/>
                <a:gridCol w="2259623"/>
              </a:tblGrid>
              <a:tr h="360363">
                <a:tc rowSpan="2">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rgbClr val="156B6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No. cases achieved</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rgbClr val="156B66"/>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Response rate</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360363">
                <a:tc vMerge="1">
                  <a:txBody>
                    <a:bodyPr/>
                    <a:lstStyle/>
                    <a:p>
                      <a:endParaRPr lang="en-GB"/>
                    </a:p>
                  </a:txBody>
                  <a:tcPr/>
                </a:tc>
                <a:tc vMerge="1">
                  <a:txBody>
                    <a:bodyPr/>
                    <a:lstStyle/>
                    <a:p>
                      <a:endParaRPr lang="en-GB"/>
                    </a:p>
                  </a:txBody>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As % of issued</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As % of sw1 achieved</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1 – BC1</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5217</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80%</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100%</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2"/>
                          </a:solidFill>
                          <a:effectLst/>
                          <a:latin typeface="Arial" charset="0"/>
                        </a:rPr>
                        <a:t>Sweep 1 – BC2</a:t>
                      </a:r>
                      <a:endParaRPr kumimoji="0" lang="en-US" altLang="en-US" sz="1800" b="0" i="0" u="none" strike="noStrike" cap="none" normalizeH="0" baseline="0" smtClean="0">
                        <a:ln>
                          <a:noFill/>
                        </a:ln>
                        <a:solidFill>
                          <a:schemeClr val="tx2"/>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2"/>
                          </a:solidFill>
                          <a:effectLst/>
                          <a:latin typeface="Arial" charset="0"/>
                        </a:rPr>
                        <a:t>6127</a:t>
                      </a:r>
                      <a:endParaRPr kumimoji="0" lang="en-US" altLang="en-US" sz="1800" b="0" i="0" u="none" strike="noStrike" cap="none" normalizeH="0" baseline="0" smtClean="0">
                        <a:ln>
                          <a:noFill/>
                        </a:ln>
                        <a:solidFill>
                          <a:schemeClr val="tx2"/>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2"/>
                          </a:solidFill>
                          <a:effectLst/>
                          <a:latin typeface="Arial" charset="0"/>
                        </a:rPr>
                        <a:t>65%</a:t>
                      </a:r>
                      <a:endParaRPr kumimoji="0" lang="en-US" altLang="en-US" sz="1800" b="0" i="0" u="none" strike="noStrike" cap="none" normalizeH="0" baseline="0" smtClean="0">
                        <a:ln>
                          <a:noFill/>
                        </a:ln>
                        <a:solidFill>
                          <a:schemeClr val="tx2"/>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2"/>
                          </a:solidFill>
                          <a:effectLst/>
                          <a:latin typeface="Arial" charset="0"/>
                        </a:rPr>
                        <a:t>100%</a:t>
                      </a:r>
                      <a:endParaRPr kumimoji="0" lang="en-US" altLang="en-US" sz="1800" b="0" i="0" u="none" strike="noStrike" cap="none" normalizeH="0" baseline="0" smtClean="0">
                        <a:ln>
                          <a:noFill/>
                        </a:ln>
                        <a:solidFill>
                          <a:schemeClr val="tx2"/>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2</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4512</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88%</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86%</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3</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4193</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90%</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80%</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4</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3994</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91%</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77%</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5</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3833</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92%</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74%</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6</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3657</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87%</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70%</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Sweep 7</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3453</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83%</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algn="l">
                        <a:lnSpc>
                          <a:spcPct val="98000"/>
                        </a:lnSpc>
                        <a:spcBef>
                          <a:spcPct val="0"/>
                        </a:spcBef>
                        <a:spcAft>
                          <a:spcPts val="600"/>
                        </a:spcAft>
                        <a:buSzPct val="70000"/>
                        <a:buFont typeface="Wingdings" pitchFamily="2" charset="2"/>
                        <a:defRPr sz="1600">
                          <a:solidFill>
                            <a:schemeClr val="tx1"/>
                          </a:solidFill>
                          <a:latin typeface="Arial" charset="0"/>
                        </a:defRPr>
                      </a:lvl4pPr>
                      <a:lvl5pPr algn="l">
                        <a:lnSpc>
                          <a:spcPct val="98000"/>
                        </a:lnSpc>
                        <a:spcBef>
                          <a:spcPct val="0"/>
                        </a:spcBef>
                        <a:spcAft>
                          <a:spcPts val="600"/>
                        </a:spcAft>
                        <a:buSzPct val="70000"/>
                        <a:buFont typeface="Wingdings" pitchFamily="2" charset="2"/>
                        <a:defRPr sz="1600">
                          <a:solidFill>
                            <a:schemeClr val="tx1"/>
                          </a:solidFill>
                          <a:latin typeface="Arial" charset="0"/>
                        </a:defRPr>
                      </a:lvl5pPr>
                      <a:lvl6pPr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66%</a:t>
                      </a:r>
                      <a:endParaRPr kumimoji="0" lang="en-US" altLang="en-US" sz="1800" b="0" i="0" u="none" strike="noStrike" cap="none" normalizeH="0" baseline="0" smtClean="0">
                        <a:ln>
                          <a:noFill/>
                        </a:ln>
                        <a:solidFill>
                          <a:schemeClr val="tx1"/>
                        </a:solidFill>
                        <a:effectLst/>
                        <a:latin typeface="Arial" charset="0"/>
                      </a:endParaRPr>
                    </a:p>
                  </a:txBody>
                  <a:tcPr marL="84406" marR="8440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2837404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6E337AEF-9B2C-47C4-8071-96C98635231F}" type="slidenum">
              <a:rPr lang="en-US" altLang="en-US" sz="1600" smtClean="0">
                <a:solidFill>
                  <a:srgbClr val="000000"/>
                </a:solidFill>
                <a:cs typeface="Arial" pitchFamily="34" charset="0"/>
              </a:rPr>
              <a:pPr algn="ctr" eaLnBrk="1" hangingPunct="1">
                <a:lnSpc>
                  <a:spcPct val="100000"/>
                </a:lnSpc>
                <a:spcAft>
                  <a:spcPct val="0"/>
                </a:spcAft>
                <a:buFontTx/>
                <a:buNone/>
              </a:pPr>
              <a:t>12</a:t>
            </a:fld>
            <a:endParaRPr lang="en-US" altLang="en-US" sz="1600" smtClean="0">
              <a:solidFill>
                <a:srgbClr val="000000"/>
              </a:solidFill>
              <a:cs typeface="Arial" pitchFamily="34" charset="0"/>
            </a:endParaRPr>
          </a:p>
        </p:txBody>
      </p:sp>
      <p:sp>
        <p:nvSpPr>
          <p:cNvPr id="10243" name="Rectangle 2"/>
          <p:cNvSpPr>
            <a:spLocks noGrp="1"/>
          </p:cNvSpPr>
          <p:nvPr>
            <p:ph type="title" idx="4294967295"/>
          </p:nvPr>
        </p:nvSpPr>
        <p:spPr/>
        <p:txBody>
          <a:bodyPr/>
          <a:lstStyle/>
          <a:p>
            <a:pPr eaLnBrk="1" hangingPunct="1"/>
            <a:r>
              <a:rPr lang="en-US" altLang="en-US" smtClean="0">
                <a:latin typeface="Impact" pitchFamily="34" charset="0"/>
              </a:rPr>
              <a:t>Main interview: core topics</a:t>
            </a:r>
          </a:p>
        </p:txBody>
      </p:sp>
      <p:sp>
        <p:nvSpPr>
          <p:cNvPr id="10244" name="Rectangle 3"/>
          <p:cNvSpPr>
            <a:spLocks noGrp="1"/>
          </p:cNvSpPr>
          <p:nvPr>
            <p:ph type="body" idx="4294967295"/>
          </p:nvPr>
        </p:nvSpPr>
        <p:spPr>
          <a:xfrm>
            <a:off x="501168" y="1628775"/>
            <a:ext cx="6438900" cy="4321175"/>
          </a:xfrm>
        </p:spPr>
        <p:txBody>
          <a:bodyPr/>
          <a:lstStyle/>
          <a:p>
            <a:pPr lvl="1" eaLnBrk="1" hangingPunct="1"/>
            <a:r>
              <a:rPr lang="en-US" altLang="en-US" smtClean="0">
                <a:latin typeface="Arial" pitchFamily="34" charset="0"/>
              </a:rPr>
              <a:t>Household composition and family demographics</a:t>
            </a:r>
          </a:p>
          <a:p>
            <a:pPr lvl="1" eaLnBrk="1" hangingPunct="1"/>
            <a:r>
              <a:rPr lang="en-US" altLang="en-US" smtClean="0">
                <a:latin typeface="Arial" pitchFamily="34" charset="0"/>
              </a:rPr>
              <a:t>Non-resident parents</a:t>
            </a:r>
          </a:p>
          <a:p>
            <a:pPr lvl="1" eaLnBrk="1" hangingPunct="1"/>
            <a:r>
              <a:rPr lang="en-GB" altLang="en-US" smtClean="0">
                <a:latin typeface="Arial" pitchFamily="34" charset="0"/>
              </a:rPr>
              <a:t>Parental support</a:t>
            </a:r>
          </a:p>
          <a:p>
            <a:pPr lvl="1" eaLnBrk="1" hangingPunct="1"/>
            <a:r>
              <a:rPr lang="en-GB" altLang="en-US" smtClean="0">
                <a:latin typeface="Arial" pitchFamily="34" charset="0"/>
              </a:rPr>
              <a:t>Parenting</a:t>
            </a:r>
          </a:p>
          <a:p>
            <a:pPr lvl="1" eaLnBrk="1" hangingPunct="1"/>
            <a:r>
              <a:rPr lang="en-GB" altLang="en-US" smtClean="0">
                <a:latin typeface="Arial" pitchFamily="34" charset="0"/>
              </a:rPr>
              <a:t>Childcare</a:t>
            </a:r>
          </a:p>
          <a:p>
            <a:pPr lvl="1" eaLnBrk="1" hangingPunct="1"/>
            <a:r>
              <a:rPr lang="en-GB" altLang="en-US" smtClean="0">
                <a:latin typeface="Arial" pitchFamily="34" charset="0"/>
              </a:rPr>
              <a:t>Child health and development</a:t>
            </a:r>
          </a:p>
          <a:p>
            <a:pPr lvl="1" eaLnBrk="1" hangingPunct="1"/>
            <a:r>
              <a:rPr lang="en-GB" altLang="en-US" smtClean="0">
                <a:latin typeface="Arial" pitchFamily="34" charset="0"/>
              </a:rPr>
              <a:t>Activities</a:t>
            </a:r>
          </a:p>
          <a:p>
            <a:pPr lvl="1" eaLnBrk="1" hangingPunct="1"/>
            <a:r>
              <a:rPr lang="en-GB" altLang="en-US" smtClean="0">
                <a:latin typeface="Arial" pitchFamily="34" charset="0"/>
              </a:rPr>
              <a:t>Education and employment</a:t>
            </a:r>
          </a:p>
          <a:p>
            <a:pPr lvl="1" eaLnBrk="1" hangingPunct="1"/>
            <a:r>
              <a:rPr lang="en-GB" altLang="en-US" smtClean="0">
                <a:latin typeface="Arial" pitchFamily="34" charset="0"/>
              </a:rPr>
              <a:t>Income and benefits</a:t>
            </a:r>
          </a:p>
          <a:p>
            <a:pPr lvl="1" eaLnBrk="1" hangingPunct="1"/>
            <a:r>
              <a:rPr lang="en-GB" altLang="en-US" smtClean="0">
                <a:latin typeface="Arial" pitchFamily="34" charset="0"/>
              </a:rPr>
              <a:t>Housing and accommodation</a:t>
            </a:r>
          </a:p>
        </p:txBody>
      </p:sp>
      <p:sp>
        <p:nvSpPr>
          <p:cNvPr id="10245" name="Text Placeholder 2057"/>
          <p:cNvSpPr>
            <a:spLocks/>
          </p:cNvSpPr>
          <p:nvPr/>
        </p:nvSpPr>
        <p:spPr bwMode="gray">
          <a:xfrm>
            <a:off x="501163" y="6354763"/>
            <a:ext cx="643743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endParaRPr lang="en-US" altLang="en-US" sz="1600" smtClean="0">
              <a:solidFill>
                <a:srgbClr val="000000"/>
              </a:solidFill>
              <a:cs typeface="Arial" pitchFamily="34" charset="0"/>
            </a:endParaRPr>
          </a:p>
        </p:txBody>
      </p:sp>
      <p:grpSp>
        <p:nvGrpSpPr>
          <p:cNvPr id="10246" name="Group 5"/>
          <p:cNvGrpSpPr>
            <a:grpSpLocks/>
          </p:cNvGrpSpPr>
          <p:nvPr/>
        </p:nvGrpSpPr>
        <p:grpSpPr bwMode="auto">
          <a:xfrm>
            <a:off x="7762147" y="404918"/>
            <a:ext cx="1129811" cy="5329237"/>
            <a:chOff x="5116" y="210"/>
            <a:chExt cx="991" cy="3674"/>
          </a:xfrm>
        </p:grpSpPr>
        <p:pic>
          <p:nvPicPr>
            <p:cNvPr id="10247" name="Picture 6" descr="silhouette_child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161" y="1389"/>
              <a:ext cx="824"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silhouette_toddler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4" y="210"/>
              <a:ext cx="424"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silhouette_child5"/>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16" y="2614"/>
              <a:ext cx="991"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382886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C70DD571-0B0E-4781-B844-72F16B3C883E}" type="slidenum">
              <a:rPr lang="en-US" altLang="en-US" sz="1600" smtClean="0">
                <a:solidFill>
                  <a:srgbClr val="000000"/>
                </a:solidFill>
                <a:cs typeface="Arial" pitchFamily="34" charset="0"/>
              </a:rPr>
              <a:pPr algn="ctr" eaLnBrk="1" hangingPunct="1">
                <a:lnSpc>
                  <a:spcPct val="100000"/>
                </a:lnSpc>
                <a:spcAft>
                  <a:spcPct val="0"/>
                </a:spcAft>
                <a:buFontTx/>
                <a:buNone/>
              </a:pPr>
              <a:t>13</a:t>
            </a:fld>
            <a:endParaRPr lang="en-US" altLang="en-US" sz="1600" smtClean="0">
              <a:solidFill>
                <a:srgbClr val="000000"/>
              </a:solidFill>
              <a:cs typeface="Arial" pitchFamily="34" charset="0"/>
            </a:endParaRPr>
          </a:p>
        </p:txBody>
      </p:sp>
      <p:sp>
        <p:nvSpPr>
          <p:cNvPr id="14339" name="Rectangle 2"/>
          <p:cNvSpPr>
            <a:spLocks noGrp="1"/>
          </p:cNvSpPr>
          <p:nvPr>
            <p:ph type="title" idx="4294967295"/>
          </p:nvPr>
        </p:nvSpPr>
        <p:spPr/>
        <p:txBody>
          <a:bodyPr/>
          <a:lstStyle/>
          <a:p>
            <a:pPr eaLnBrk="1" hangingPunct="1"/>
            <a:r>
              <a:rPr lang="en-US" altLang="en-US" smtClean="0">
                <a:latin typeface="Impact" pitchFamily="34" charset="0"/>
              </a:rPr>
              <a:t>Main interview: other topics</a:t>
            </a:r>
          </a:p>
        </p:txBody>
      </p:sp>
      <p:sp>
        <p:nvSpPr>
          <p:cNvPr id="14340" name="Rectangle 3"/>
          <p:cNvSpPr>
            <a:spLocks noGrp="1"/>
          </p:cNvSpPr>
          <p:nvPr>
            <p:ph type="body" idx="4294967295"/>
          </p:nvPr>
        </p:nvSpPr>
        <p:spPr>
          <a:xfrm>
            <a:off x="501168" y="1628775"/>
            <a:ext cx="6438900" cy="4321175"/>
          </a:xfrm>
        </p:spPr>
        <p:txBody>
          <a:bodyPr/>
          <a:lstStyle/>
          <a:p>
            <a:pPr lvl="1" eaLnBrk="1" hangingPunct="1"/>
            <a:r>
              <a:rPr lang="en-GB" altLang="en-US" dirty="0" smtClean="0">
                <a:latin typeface="Arial" pitchFamily="34" charset="0"/>
              </a:rPr>
              <a:t>Pre-school</a:t>
            </a:r>
          </a:p>
          <a:p>
            <a:pPr lvl="1" eaLnBrk="1" hangingPunct="1"/>
            <a:r>
              <a:rPr lang="en-GB" altLang="en-US" dirty="0" smtClean="0">
                <a:latin typeface="Arial" pitchFamily="34" charset="0"/>
              </a:rPr>
              <a:t>Primary school</a:t>
            </a:r>
          </a:p>
          <a:p>
            <a:pPr lvl="1" eaLnBrk="1" hangingPunct="1"/>
            <a:r>
              <a:rPr lang="en-GB" altLang="en-US" dirty="0" smtClean="0">
                <a:latin typeface="Arial" pitchFamily="34" charset="0"/>
              </a:rPr>
              <a:t>Pregnancy and birth</a:t>
            </a:r>
          </a:p>
          <a:p>
            <a:pPr lvl="1" eaLnBrk="1" hangingPunct="1"/>
            <a:r>
              <a:rPr lang="en-GB" altLang="en-US" dirty="0" smtClean="0">
                <a:latin typeface="Arial" pitchFamily="34" charset="0"/>
              </a:rPr>
              <a:t>Parental health and well-being</a:t>
            </a:r>
          </a:p>
          <a:p>
            <a:pPr lvl="1" eaLnBrk="1" hangingPunct="1"/>
            <a:r>
              <a:rPr lang="en-GB" altLang="en-US" dirty="0" smtClean="0">
                <a:latin typeface="Arial" pitchFamily="34" charset="0"/>
              </a:rPr>
              <a:t>Material deprivation</a:t>
            </a:r>
          </a:p>
          <a:p>
            <a:pPr lvl="1" eaLnBrk="1" hangingPunct="1"/>
            <a:r>
              <a:rPr lang="en-GB" altLang="en-US" dirty="0" smtClean="0">
                <a:latin typeface="Arial" pitchFamily="34" charset="0"/>
              </a:rPr>
              <a:t>Food and eating</a:t>
            </a:r>
          </a:p>
          <a:p>
            <a:pPr lvl="1" eaLnBrk="1" hangingPunct="1"/>
            <a:r>
              <a:rPr lang="en-GB" altLang="en-US" dirty="0" smtClean="0">
                <a:latin typeface="Arial" pitchFamily="34" charset="0"/>
              </a:rPr>
              <a:t>Neighbourhood and community</a:t>
            </a:r>
          </a:p>
          <a:p>
            <a:pPr lvl="1" eaLnBrk="1" hangingPunct="1"/>
            <a:r>
              <a:rPr lang="en-GB" altLang="en-US" dirty="0" smtClean="0">
                <a:latin typeface="Arial" pitchFamily="34" charset="0"/>
              </a:rPr>
              <a:t>Housing and transport</a:t>
            </a:r>
          </a:p>
          <a:p>
            <a:pPr lvl="1" eaLnBrk="1" hangingPunct="1"/>
            <a:r>
              <a:rPr lang="en-GB" altLang="en-US" dirty="0" smtClean="0">
                <a:latin typeface="Arial" pitchFamily="34" charset="0"/>
              </a:rPr>
              <a:t>Social networks and social capital</a:t>
            </a:r>
          </a:p>
        </p:txBody>
      </p:sp>
      <p:sp>
        <p:nvSpPr>
          <p:cNvPr id="14341" name="Text Placeholder 2057"/>
          <p:cNvSpPr>
            <a:spLocks/>
          </p:cNvSpPr>
          <p:nvPr/>
        </p:nvSpPr>
        <p:spPr bwMode="gray">
          <a:xfrm>
            <a:off x="501163" y="6354763"/>
            <a:ext cx="643743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endParaRPr lang="en-US" altLang="en-US" sz="1600" smtClean="0">
              <a:solidFill>
                <a:srgbClr val="000000"/>
              </a:solidFill>
              <a:cs typeface="Arial" pitchFamily="34" charset="0"/>
            </a:endParaRPr>
          </a:p>
        </p:txBody>
      </p:sp>
      <p:grpSp>
        <p:nvGrpSpPr>
          <p:cNvPr id="14342" name="Group 5"/>
          <p:cNvGrpSpPr>
            <a:grpSpLocks/>
          </p:cNvGrpSpPr>
          <p:nvPr/>
        </p:nvGrpSpPr>
        <p:grpSpPr bwMode="auto">
          <a:xfrm>
            <a:off x="7762147" y="404902"/>
            <a:ext cx="1129811" cy="5329237"/>
            <a:chOff x="5116" y="210"/>
            <a:chExt cx="991" cy="3674"/>
          </a:xfrm>
        </p:grpSpPr>
        <p:pic>
          <p:nvPicPr>
            <p:cNvPr id="14343" name="Picture 6" descr="silhouette_child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161" y="1389"/>
              <a:ext cx="824"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silhouette_toddler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4" y="210"/>
              <a:ext cx="424"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silhouette_child5"/>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16" y="2614"/>
              <a:ext cx="991"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591858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B5DA12AF-894F-42E0-BAB9-A124A7FE1D10}" type="slidenum">
              <a:rPr lang="en-US" altLang="en-US" sz="1600" smtClean="0">
                <a:solidFill>
                  <a:srgbClr val="000000"/>
                </a:solidFill>
                <a:cs typeface="Arial" pitchFamily="34" charset="0"/>
              </a:rPr>
              <a:pPr algn="ctr" eaLnBrk="1" hangingPunct="1">
                <a:lnSpc>
                  <a:spcPct val="100000"/>
                </a:lnSpc>
                <a:spcAft>
                  <a:spcPct val="0"/>
                </a:spcAft>
                <a:buFontTx/>
                <a:buNone/>
              </a:pPr>
              <a:t>14</a:t>
            </a:fld>
            <a:endParaRPr lang="en-US" altLang="en-US" sz="1600" smtClean="0">
              <a:solidFill>
                <a:srgbClr val="000000"/>
              </a:solidFill>
              <a:cs typeface="Arial" pitchFamily="34" charset="0"/>
            </a:endParaRPr>
          </a:p>
        </p:txBody>
      </p:sp>
      <p:sp>
        <p:nvSpPr>
          <p:cNvPr id="29699" name="Rectangle 2"/>
          <p:cNvSpPr>
            <a:spLocks noGrp="1"/>
          </p:cNvSpPr>
          <p:nvPr>
            <p:ph type="title" idx="4294967295"/>
          </p:nvPr>
        </p:nvSpPr>
        <p:spPr/>
        <p:txBody>
          <a:bodyPr/>
          <a:lstStyle/>
          <a:p>
            <a:pPr eaLnBrk="1" hangingPunct="1"/>
            <a:r>
              <a:rPr lang="en-GB" altLang="en-US" dirty="0" smtClean="0">
                <a:latin typeface="Impact" pitchFamily="34" charset="0"/>
              </a:rPr>
              <a:t>Harmonised Questions</a:t>
            </a:r>
          </a:p>
        </p:txBody>
      </p:sp>
      <p:sp>
        <p:nvSpPr>
          <p:cNvPr id="29700" name="Rectangle 3"/>
          <p:cNvSpPr>
            <a:spLocks noGrp="1"/>
          </p:cNvSpPr>
          <p:nvPr>
            <p:ph type="body" idx="4294967295"/>
          </p:nvPr>
        </p:nvSpPr>
        <p:spPr/>
        <p:txBody>
          <a:bodyPr/>
          <a:lstStyle/>
          <a:p>
            <a:pPr marL="342900" indent="-342900" eaLnBrk="1" hangingPunct="1">
              <a:buClr>
                <a:schemeClr val="bg2"/>
              </a:buClr>
              <a:buFont typeface="Wingdings" panose="05000000000000000000" pitchFamily="2" charset="2"/>
              <a:buChar char="§"/>
            </a:pPr>
            <a:r>
              <a:rPr lang="en-GB" altLang="en-US" dirty="0" smtClean="0">
                <a:latin typeface="Arial" pitchFamily="34" charset="0"/>
              </a:rPr>
              <a:t>Ethnicity</a:t>
            </a:r>
          </a:p>
          <a:p>
            <a:pPr marL="342900" indent="-342900" eaLnBrk="1" hangingPunct="1">
              <a:buClr>
                <a:schemeClr val="bg2"/>
              </a:buClr>
              <a:buFont typeface="Wingdings" panose="05000000000000000000" pitchFamily="2" charset="2"/>
              <a:buChar char="§"/>
            </a:pPr>
            <a:r>
              <a:rPr lang="en-GB" altLang="en-US" dirty="0" smtClean="0">
                <a:latin typeface="Arial" pitchFamily="34" charset="0"/>
              </a:rPr>
              <a:t>Religion</a:t>
            </a:r>
          </a:p>
          <a:p>
            <a:pPr marL="342900" indent="-342900" eaLnBrk="1" hangingPunct="1">
              <a:buClr>
                <a:schemeClr val="bg2"/>
              </a:buClr>
              <a:buFont typeface="Wingdings" panose="05000000000000000000" pitchFamily="2" charset="2"/>
              <a:buChar char="§"/>
            </a:pPr>
            <a:r>
              <a:rPr lang="en-GB" altLang="en-US" dirty="0" smtClean="0">
                <a:latin typeface="Arial" pitchFamily="34" charset="0"/>
              </a:rPr>
              <a:t>Education</a:t>
            </a:r>
          </a:p>
          <a:p>
            <a:pPr marL="342900" indent="-342900" eaLnBrk="1" hangingPunct="1">
              <a:buClr>
                <a:schemeClr val="bg2"/>
              </a:buClr>
              <a:buFont typeface="Wingdings" panose="05000000000000000000" pitchFamily="2" charset="2"/>
              <a:buChar char="§"/>
            </a:pPr>
            <a:endParaRPr lang="en-GB" altLang="en-US" dirty="0" smtClean="0">
              <a:latin typeface="Arial" pitchFamily="34" charset="0"/>
            </a:endParaRPr>
          </a:p>
          <a:p>
            <a:pPr eaLnBrk="1" hangingPunct="1"/>
            <a:endParaRPr lang="en-GB" altLang="en-US" dirty="0" smtClean="0">
              <a:solidFill>
                <a:srgbClr val="FF0000"/>
              </a:solidFill>
              <a:latin typeface="Arial" pitchFamily="34" charset="0"/>
            </a:endParaRPr>
          </a:p>
          <a:p>
            <a:pPr eaLnBrk="1" hangingPunct="1">
              <a:buFont typeface="Arial" pitchFamily="34" charset="0"/>
              <a:buChar char="•"/>
            </a:pPr>
            <a:endParaRPr lang="en-GB" altLang="en-US" dirty="0" smtClean="0">
              <a:solidFill>
                <a:schemeClr val="accent1"/>
              </a:solidFill>
              <a:latin typeface="Arial" pitchFamily="34" charset="0"/>
            </a:endParaRPr>
          </a:p>
        </p:txBody>
      </p:sp>
    </p:spTree>
    <p:extLst>
      <p:ext uri="{BB962C8B-B14F-4D97-AF65-F5344CB8AC3E}">
        <p14:creationId xmlns:p14="http://schemas.microsoft.com/office/powerpoint/2010/main" val="241420450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755F585A-1A1B-4365-AAF0-6AD85C5B0EE8}" type="slidenum">
              <a:rPr lang="en-US" altLang="en-US" sz="1600" smtClean="0">
                <a:solidFill>
                  <a:srgbClr val="000000"/>
                </a:solidFill>
                <a:cs typeface="Arial" pitchFamily="34" charset="0"/>
              </a:rPr>
              <a:pPr algn="ctr" eaLnBrk="1" hangingPunct="1">
                <a:lnSpc>
                  <a:spcPct val="100000"/>
                </a:lnSpc>
                <a:spcAft>
                  <a:spcPct val="0"/>
                </a:spcAft>
                <a:buFontTx/>
                <a:buNone/>
              </a:pPr>
              <a:t>15</a:t>
            </a:fld>
            <a:endParaRPr lang="en-US" altLang="en-US" sz="1600" smtClean="0">
              <a:solidFill>
                <a:srgbClr val="000000"/>
              </a:solidFill>
              <a:cs typeface="Arial" pitchFamily="34" charset="0"/>
            </a:endParaRPr>
          </a:p>
        </p:txBody>
      </p:sp>
      <p:sp>
        <p:nvSpPr>
          <p:cNvPr id="30723" name="Rectangle 2"/>
          <p:cNvSpPr>
            <a:spLocks noGrp="1"/>
          </p:cNvSpPr>
          <p:nvPr>
            <p:ph type="title" idx="4294967295"/>
          </p:nvPr>
        </p:nvSpPr>
        <p:spPr/>
        <p:txBody>
          <a:bodyPr/>
          <a:lstStyle/>
          <a:p>
            <a:pPr eaLnBrk="1" hangingPunct="1"/>
            <a:r>
              <a:rPr lang="en-GB" altLang="en-US" smtClean="0">
                <a:latin typeface="Impact" pitchFamily="34" charset="0"/>
              </a:rPr>
              <a:t>Key analysis variables</a:t>
            </a:r>
          </a:p>
        </p:txBody>
      </p:sp>
      <p:sp>
        <p:nvSpPr>
          <p:cNvPr id="30724" name="Rectangle 3"/>
          <p:cNvSpPr>
            <a:spLocks noGrp="1"/>
          </p:cNvSpPr>
          <p:nvPr>
            <p:ph type="body" idx="4294967295"/>
          </p:nvPr>
        </p:nvSpPr>
        <p:spPr>
          <a:xfrm>
            <a:off x="517281" y="1700213"/>
            <a:ext cx="7772400" cy="4343400"/>
          </a:xfrm>
        </p:spPr>
        <p:txBody>
          <a:bodyPr/>
          <a:lstStyle/>
          <a:p>
            <a:pPr lvl="1" eaLnBrk="1" hangingPunct="1">
              <a:lnSpc>
                <a:spcPct val="90000"/>
              </a:lnSpc>
            </a:pPr>
            <a:r>
              <a:rPr lang="en-GB" altLang="en-US" dirty="0" smtClean="0">
                <a:latin typeface="Arial" pitchFamily="34" charset="0"/>
              </a:rPr>
              <a:t>Individual level (parent or child)</a:t>
            </a:r>
          </a:p>
          <a:p>
            <a:pPr lvl="2" eaLnBrk="1" hangingPunct="1">
              <a:lnSpc>
                <a:spcPct val="90000"/>
              </a:lnSpc>
            </a:pPr>
            <a:r>
              <a:rPr lang="en-GB" altLang="en-US" dirty="0" smtClean="0">
                <a:latin typeface="Arial" pitchFamily="34" charset="0"/>
              </a:rPr>
              <a:t>e.g. age of mother at birth, educational qualifications, ethnicity, religion, employment status, social class (NS-SEC)</a:t>
            </a:r>
          </a:p>
          <a:p>
            <a:pPr lvl="1" eaLnBrk="1" hangingPunct="1">
              <a:lnSpc>
                <a:spcPct val="90000"/>
              </a:lnSpc>
            </a:pPr>
            <a:r>
              <a:rPr lang="en-GB" altLang="en-US" dirty="0" smtClean="0">
                <a:latin typeface="Arial" pitchFamily="34" charset="0"/>
              </a:rPr>
              <a:t>Household level</a:t>
            </a:r>
          </a:p>
          <a:p>
            <a:pPr lvl="2" eaLnBrk="1" hangingPunct="1">
              <a:lnSpc>
                <a:spcPct val="90000"/>
              </a:lnSpc>
            </a:pPr>
            <a:r>
              <a:rPr lang="en-GB" altLang="en-US" dirty="0" smtClean="0">
                <a:latin typeface="Arial" pitchFamily="34" charset="0"/>
              </a:rPr>
              <a:t>e.g. family type, household composition, household income, housing tenure</a:t>
            </a:r>
          </a:p>
          <a:p>
            <a:pPr lvl="1" eaLnBrk="1" hangingPunct="1">
              <a:lnSpc>
                <a:spcPct val="90000"/>
              </a:lnSpc>
            </a:pPr>
            <a:r>
              <a:rPr lang="en-GB" altLang="en-US" dirty="0" smtClean="0">
                <a:latin typeface="Arial" pitchFamily="34" charset="0"/>
              </a:rPr>
              <a:t>Area level</a:t>
            </a:r>
          </a:p>
          <a:p>
            <a:pPr lvl="2" eaLnBrk="1" hangingPunct="1">
              <a:lnSpc>
                <a:spcPct val="90000"/>
              </a:lnSpc>
            </a:pPr>
            <a:r>
              <a:rPr lang="en-GB" altLang="en-US" dirty="0" smtClean="0">
                <a:latin typeface="Arial" pitchFamily="34" charset="0"/>
              </a:rPr>
              <a:t>Urban/rural characteristics, area deprivation (SIMD), health board area (for larger health boards, at least 250 families in sample – others are aggregated)</a:t>
            </a:r>
          </a:p>
          <a:p>
            <a:pPr lvl="1" eaLnBrk="1" hangingPunct="1">
              <a:lnSpc>
                <a:spcPct val="90000"/>
              </a:lnSpc>
            </a:pPr>
            <a:endParaRPr lang="en-GB" altLang="en-US" dirty="0" smtClean="0">
              <a:latin typeface="Arial" pitchFamily="34" charset="0"/>
            </a:endParaRPr>
          </a:p>
        </p:txBody>
      </p:sp>
    </p:spTree>
    <p:extLst>
      <p:ext uri="{BB962C8B-B14F-4D97-AF65-F5344CB8AC3E}">
        <p14:creationId xmlns:p14="http://schemas.microsoft.com/office/powerpoint/2010/main" val="151715903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755F585A-1A1B-4365-AAF0-6AD85C5B0EE8}" type="slidenum">
              <a:rPr lang="en-US" altLang="en-US" sz="1600" smtClean="0">
                <a:solidFill>
                  <a:srgbClr val="000000"/>
                </a:solidFill>
                <a:cs typeface="Arial" pitchFamily="34" charset="0"/>
              </a:rPr>
              <a:pPr algn="ctr" eaLnBrk="1" hangingPunct="1">
                <a:lnSpc>
                  <a:spcPct val="100000"/>
                </a:lnSpc>
                <a:spcAft>
                  <a:spcPct val="0"/>
                </a:spcAft>
                <a:buFontTx/>
                <a:buNone/>
              </a:pPr>
              <a:t>16</a:t>
            </a:fld>
            <a:endParaRPr lang="en-US" altLang="en-US" sz="1600" smtClean="0">
              <a:solidFill>
                <a:srgbClr val="000000"/>
              </a:solidFill>
              <a:cs typeface="Arial" pitchFamily="34" charset="0"/>
            </a:endParaRPr>
          </a:p>
        </p:txBody>
      </p:sp>
      <p:sp>
        <p:nvSpPr>
          <p:cNvPr id="30723" name="Rectangle 2"/>
          <p:cNvSpPr>
            <a:spLocks noGrp="1"/>
          </p:cNvSpPr>
          <p:nvPr>
            <p:ph type="title" idx="4294967295"/>
          </p:nvPr>
        </p:nvSpPr>
        <p:spPr/>
        <p:txBody>
          <a:bodyPr/>
          <a:lstStyle/>
          <a:p>
            <a:pPr eaLnBrk="1" hangingPunct="1"/>
            <a:r>
              <a:rPr lang="en-GB" altLang="en-US" dirty="0" smtClean="0">
                <a:latin typeface="Impact" pitchFamily="34" charset="0"/>
              </a:rPr>
              <a:t>Child outcomes</a:t>
            </a:r>
          </a:p>
        </p:txBody>
      </p:sp>
      <p:sp>
        <p:nvSpPr>
          <p:cNvPr id="30724" name="Rectangle 3"/>
          <p:cNvSpPr>
            <a:spLocks noGrp="1"/>
          </p:cNvSpPr>
          <p:nvPr>
            <p:ph type="body" idx="4294967295"/>
          </p:nvPr>
        </p:nvSpPr>
        <p:spPr>
          <a:xfrm>
            <a:off x="517281" y="1700213"/>
            <a:ext cx="7772400" cy="4609107"/>
          </a:xfrm>
        </p:spPr>
        <p:txBody>
          <a:bodyPr/>
          <a:lstStyle/>
          <a:p>
            <a:pPr lvl="1" eaLnBrk="1" hangingPunct="1">
              <a:lnSpc>
                <a:spcPct val="90000"/>
              </a:lnSpc>
            </a:pPr>
            <a:r>
              <a:rPr lang="en-GB" altLang="en-US" dirty="0" smtClean="0">
                <a:latin typeface="Arial" pitchFamily="34" charset="0"/>
              </a:rPr>
              <a:t>Physical health – general health (as rated by parents), accidents &amp; injuries, birth weight etc.</a:t>
            </a:r>
          </a:p>
          <a:p>
            <a:pPr lvl="1" eaLnBrk="1" hangingPunct="1">
              <a:lnSpc>
                <a:spcPct val="90000"/>
              </a:lnSpc>
            </a:pPr>
            <a:r>
              <a:rPr lang="en-GB" altLang="en-US" dirty="0" smtClean="0">
                <a:latin typeface="Arial" pitchFamily="34" charset="0"/>
              </a:rPr>
              <a:t>Social, emotional and behavioural development – as measured by the SDQ (Strengths and Difficulties Questionnaire) – domains: hyperactivity; emotional problems; conduct problems; peer problems; pro-social </a:t>
            </a:r>
            <a:r>
              <a:rPr lang="en-GB" altLang="en-US" dirty="0" smtClean="0">
                <a:latin typeface="Arial" pitchFamily="34" charset="0"/>
              </a:rPr>
              <a:t>behaviour</a:t>
            </a:r>
            <a:endParaRPr lang="en-GB" altLang="en-US" dirty="0" smtClean="0">
              <a:latin typeface="Arial" pitchFamily="34" charset="0"/>
            </a:endParaRPr>
          </a:p>
          <a:p>
            <a:pPr lvl="1" eaLnBrk="1" hangingPunct="1">
              <a:lnSpc>
                <a:spcPct val="90000"/>
              </a:lnSpc>
            </a:pPr>
            <a:r>
              <a:rPr lang="en-GB" altLang="en-US" dirty="0" smtClean="0">
                <a:latin typeface="Arial" pitchFamily="34" charset="0"/>
              </a:rPr>
              <a:t>Cognitive development – vocabulary and problem solving skills as measured by BASII (British Ability Scales)</a:t>
            </a:r>
          </a:p>
          <a:p>
            <a:pPr lvl="1" eaLnBrk="1" hangingPunct="1">
              <a:lnSpc>
                <a:spcPct val="90000"/>
              </a:lnSpc>
            </a:pPr>
            <a:endParaRPr lang="en-GB" altLang="en-US" dirty="0">
              <a:latin typeface="Arial" pitchFamily="34" charset="0"/>
            </a:endParaRPr>
          </a:p>
          <a:p>
            <a:pPr marL="0" lvl="1" indent="0" eaLnBrk="1" hangingPunct="1">
              <a:lnSpc>
                <a:spcPct val="90000"/>
              </a:lnSpc>
              <a:buNone/>
            </a:pPr>
            <a:r>
              <a:rPr lang="en-GB" altLang="en-US" dirty="0">
                <a:latin typeface="Arial" pitchFamily="34" charset="0"/>
              </a:rPr>
              <a:t>R</a:t>
            </a:r>
            <a:r>
              <a:rPr lang="en-GB" altLang="en-US" dirty="0" smtClean="0">
                <a:latin typeface="Arial" pitchFamily="34" charset="0"/>
              </a:rPr>
              <a:t>ecommend </a:t>
            </a:r>
            <a:r>
              <a:rPr lang="en-GB" altLang="en-US" dirty="0" smtClean="0">
                <a:latin typeface="Arial" pitchFamily="34" charset="0"/>
              </a:rPr>
              <a:t>reading Data Documentation and Data   Workshop materials:</a:t>
            </a:r>
          </a:p>
          <a:p>
            <a:pPr marL="0" lvl="1" indent="0" eaLnBrk="1" hangingPunct="1">
              <a:lnSpc>
                <a:spcPct val="90000"/>
              </a:lnSpc>
              <a:buNone/>
            </a:pPr>
            <a:r>
              <a:rPr lang="en-GB" altLang="en-US" dirty="0" smtClean="0">
                <a:latin typeface="Arial" pitchFamily="34" charset="0"/>
                <a:hlinkClick r:id="rId3"/>
              </a:rPr>
              <a:t>http://growingupinscotland.org.uk/using-gus-data/</a:t>
            </a:r>
            <a:endParaRPr lang="en-GB" altLang="en-US" dirty="0" smtClean="0">
              <a:latin typeface="Arial" pitchFamily="34" charset="0"/>
            </a:endParaRPr>
          </a:p>
          <a:p>
            <a:pPr marL="0" lvl="1" indent="0" eaLnBrk="1" hangingPunct="1">
              <a:lnSpc>
                <a:spcPct val="90000"/>
              </a:lnSpc>
              <a:buNone/>
            </a:pPr>
            <a:endParaRPr lang="en-GB" altLang="en-US" dirty="0" smtClean="0">
              <a:latin typeface="Arial" pitchFamily="34" charset="0"/>
            </a:endParaRPr>
          </a:p>
        </p:txBody>
      </p:sp>
    </p:spTree>
    <p:extLst>
      <p:ext uri="{BB962C8B-B14F-4D97-AF65-F5344CB8AC3E}">
        <p14:creationId xmlns:p14="http://schemas.microsoft.com/office/powerpoint/2010/main" val="330578653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755F585A-1A1B-4365-AAF0-6AD85C5B0EE8}" type="slidenum">
              <a:rPr lang="en-US" altLang="en-US" sz="1600" smtClean="0">
                <a:solidFill>
                  <a:srgbClr val="000000"/>
                </a:solidFill>
                <a:cs typeface="Arial" pitchFamily="34" charset="0"/>
              </a:rPr>
              <a:pPr algn="ctr" eaLnBrk="1" hangingPunct="1">
                <a:lnSpc>
                  <a:spcPct val="100000"/>
                </a:lnSpc>
                <a:spcAft>
                  <a:spcPct val="0"/>
                </a:spcAft>
                <a:buFontTx/>
                <a:buNone/>
              </a:pPr>
              <a:t>17</a:t>
            </a:fld>
            <a:endParaRPr lang="en-US" altLang="en-US" sz="1600" smtClean="0">
              <a:solidFill>
                <a:srgbClr val="000000"/>
              </a:solidFill>
              <a:cs typeface="Arial" pitchFamily="34" charset="0"/>
            </a:endParaRPr>
          </a:p>
        </p:txBody>
      </p:sp>
      <p:sp>
        <p:nvSpPr>
          <p:cNvPr id="30723" name="Rectangle 2"/>
          <p:cNvSpPr>
            <a:spLocks noGrp="1"/>
          </p:cNvSpPr>
          <p:nvPr>
            <p:ph type="title" idx="4294967295"/>
          </p:nvPr>
        </p:nvSpPr>
        <p:spPr/>
        <p:txBody>
          <a:bodyPr/>
          <a:lstStyle/>
          <a:p>
            <a:pPr eaLnBrk="1" hangingPunct="1"/>
            <a:r>
              <a:rPr lang="en-GB" altLang="en-US" dirty="0" smtClean="0">
                <a:latin typeface="Impact" pitchFamily="34" charset="0"/>
              </a:rPr>
              <a:t>Social justice</a:t>
            </a:r>
          </a:p>
        </p:txBody>
      </p:sp>
      <p:sp>
        <p:nvSpPr>
          <p:cNvPr id="30724" name="Rectangle 3"/>
          <p:cNvSpPr>
            <a:spLocks noGrp="1"/>
          </p:cNvSpPr>
          <p:nvPr>
            <p:ph type="body" idx="4294967295"/>
          </p:nvPr>
        </p:nvSpPr>
        <p:spPr>
          <a:xfrm>
            <a:off x="539552" y="1772816"/>
            <a:ext cx="7772400" cy="4896544"/>
          </a:xfrm>
        </p:spPr>
        <p:txBody>
          <a:bodyPr/>
          <a:lstStyle/>
          <a:p>
            <a:pPr marL="0" lvl="1" indent="0" eaLnBrk="1" hangingPunct="1">
              <a:lnSpc>
                <a:spcPct val="90000"/>
              </a:lnSpc>
              <a:buNone/>
            </a:pPr>
            <a:r>
              <a:rPr lang="en-GB" altLang="en-US" dirty="0" smtClean="0">
                <a:latin typeface="Arial" pitchFamily="34" charset="0"/>
              </a:rPr>
              <a:t>Some key reports:</a:t>
            </a:r>
          </a:p>
          <a:p>
            <a:pPr lvl="1" eaLnBrk="1" hangingPunct="1">
              <a:lnSpc>
                <a:spcPct val="90000"/>
              </a:lnSpc>
            </a:pPr>
            <a:endParaRPr lang="en-GB" altLang="en-US" dirty="0">
              <a:latin typeface="Arial" pitchFamily="34" charset="0"/>
            </a:endParaRPr>
          </a:p>
          <a:p>
            <a:pPr lvl="1" eaLnBrk="1" hangingPunct="1">
              <a:lnSpc>
                <a:spcPct val="90000"/>
              </a:lnSpc>
            </a:pPr>
            <a:r>
              <a:rPr lang="en-GB" altLang="en-US" dirty="0" smtClean="0">
                <a:latin typeface="Arial" pitchFamily="34" charset="0"/>
              </a:rPr>
              <a:t>‘Health inequalities in the early years’ (2010) Catherine Bromley and Sarah Cunningham-Burley</a:t>
            </a:r>
          </a:p>
          <a:p>
            <a:pPr lvl="1" eaLnBrk="1" hangingPunct="1">
              <a:lnSpc>
                <a:spcPct val="90000"/>
              </a:lnSpc>
            </a:pPr>
            <a:r>
              <a:rPr lang="en-GB" altLang="en-US" dirty="0" smtClean="0">
                <a:latin typeface="Arial" pitchFamily="34" charset="0"/>
              </a:rPr>
              <a:t> ‘Children’s social, emotional and behavioural characteristics at entry to primary school’  (2010) Paul Bradshaw and Sarah Tipping</a:t>
            </a:r>
          </a:p>
          <a:p>
            <a:pPr lvl="1" eaLnBrk="1" hangingPunct="1">
              <a:lnSpc>
                <a:spcPct val="90000"/>
              </a:lnSpc>
            </a:pPr>
            <a:r>
              <a:rPr lang="en-GB" altLang="en-US" dirty="0" smtClean="0">
                <a:latin typeface="Arial" pitchFamily="34" charset="0"/>
              </a:rPr>
              <a:t>‘The circumstances of persistently poor children’ (2010) </a:t>
            </a:r>
            <a:r>
              <a:rPr lang="pl-PL" dirty="0"/>
              <a:t>Barnes, M. Chanfreau, J., Tomaszewski, W</a:t>
            </a:r>
            <a:r>
              <a:rPr lang="pl-PL" dirty="0" smtClean="0"/>
              <a:t>.</a:t>
            </a:r>
            <a:endParaRPr lang="en-GB" altLang="en-US" dirty="0" smtClean="0">
              <a:latin typeface="Arial" pitchFamily="34" charset="0"/>
            </a:endParaRPr>
          </a:p>
          <a:p>
            <a:pPr lvl="1" eaLnBrk="1" hangingPunct="1">
              <a:lnSpc>
                <a:spcPct val="90000"/>
              </a:lnSpc>
            </a:pPr>
            <a:r>
              <a:rPr lang="en-GB" altLang="en-US" dirty="0" smtClean="0">
                <a:latin typeface="Arial" pitchFamily="34" charset="0"/>
              </a:rPr>
              <a:t>‘Changes in child cognitive ability in the pre-school years’ (2011) Paul Bradshaw</a:t>
            </a:r>
          </a:p>
          <a:p>
            <a:pPr marL="0" lvl="1" indent="0" eaLnBrk="1" hangingPunct="1">
              <a:lnSpc>
                <a:spcPct val="90000"/>
              </a:lnSpc>
              <a:buNone/>
            </a:pPr>
            <a:r>
              <a:rPr lang="en-GB" altLang="en-US" dirty="0" smtClean="0">
                <a:latin typeface="Arial" pitchFamily="34" charset="0"/>
              </a:rPr>
              <a:t>All available from: </a:t>
            </a:r>
            <a:endParaRPr lang="en-GB" altLang="en-US" dirty="0">
              <a:latin typeface="Arial" pitchFamily="34" charset="0"/>
            </a:endParaRPr>
          </a:p>
          <a:p>
            <a:pPr marL="0" lvl="1" indent="0" eaLnBrk="1" hangingPunct="1">
              <a:lnSpc>
                <a:spcPct val="90000"/>
              </a:lnSpc>
              <a:buNone/>
            </a:pPr>
            <a:r>
              <a:rPr lang="en-GB" altLang="en-US" dirty="0">
                <a:latin typeface="Arial" pitchFamily="34" charset="0"/>
                <a:hlinkClick r:id="rId3"/>
              </a:rPr>
              <a:t>http://</a:t>
            </a:r>
            <a:r>
              <a:rPr lang="en-GB" altLang="en-US" dirty="0" smtClean="0">
                <a:latin typeface="Arial" pitchFamily="34" charset="0"/>
                <a:hlinkClick r:id="rId3"/>
              </a:rPr>
              <a:t>growingupinscotland.org.uk/publications</a:t>
            </a:r>
            <a:endParaRPr lang="en-GB" altLang="en-US" dirty="0" smtClean="0">
              <a:latin typeface="Arial" pitchFamily="34" charset="0"/>
            </a:endParaRPr>
          </a:p>
          <a:p>
            <a:pPr marL="0" lvl="1" indent="0" eaLnBrk="1" hangingPunct="1">
              <a:lnSpc>
                <a:spcPct val="90000"/>
              </a:lnSpc>
              <a:buNone/>
            </a:pPr>
            <a:endParaRPr lang="en-GB" altLang="en-US" dirty="0">
              <a:latin typeface="Arial" pitchFamily="34" charset="0"/>
            </a:endParaRPr>
          </a:p>
          <a:p>
            <a:pPr marL="0" lvl="1" indent="0" eaLnBrk="1" hangingPunct="1">
              <a:lnSpc>
                <a:spcPct val="90000"/>
              </a:lnSpc>
              <a:buNone/>
            </a:pPr>
            <a:r>
              <a:rPr lang="en-GB" altLang="en-US" dirty="0" smtClean="0">
                <a:latin typeface="Arial" pitchFamily="34" charset="0"/>
              </a:rPr>
              <a:t>  </a:t>
            </a:r>
          </a:p>
        </p:txBody>
      </p:sp>
    </p:spTree>
    <p:extLst>
      <p:ext uri="{BB962C8B-B14F-4D97-AF65-F5344CB8AC3E}">
        <p14:creationId xmlns:p14="http://schemas.microsoft.com/office/powerpoint/2010/main" val="66755627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755F585A-1A1B-4365-AAF0-6AD85C5B0EE8}" type="slidenum">
              <a:rPr lang="en-US" altLang="en-US" sz="1600" smtClean="0">
                <a:solidFill>
                  <a:srgbClr val="000000"/>
                </a:solidFill>
                <a:cs typeface="Arial" pitchFamily="34" charset="0"/>
              </a:rPr>
              <a:pPr algn="ctr" eaLnBrk="1" hangingPunct="1">
                <a:lnSpc>
                  <a:spcPct val="100000"/>
                </a:lnSpc>
                <a:spcAft>
                  <a:spcPct val="0"/>
                </a:spcAft>
                <a:buFontTx/>
                <a:buNone/>
              </a:pPr>
              <a:t>18</a:t>
            </a:fld>
            <a:endParaRPr lang="en-US" altLang="en-US" sz="1600" smtClean="0">
              <a:solidFill>
                <a:srgbClr val="000000"/>
              </a:solidFill>
              <a:cs typeface="Arial" pitchFamily="34" charset="0"/>
            </a:endParaRPr>
          </a:p>
        </p:txBody>
      </p:sp>
      <p:sp>
        <p:nvSpPr>
          <p:cNvPr id="30723" name="Rectangle 2"/>
          <p:cNvSpPr>
            <a:spLocks noGrp="1"/>
          </p:cNvSpPr>
          <p:nvPr>
            <p:ph type="title" idx="4294967295"/>
          </p:nvPr>
        </p:nvSpPr>
        <p:spPr/>
        <p:txBody>
          <a:bodyPr/>
          <a:lstStyle/>
          <a:p>
            <a:pPr eaLnBrk="1" hangingPunct="1"/>
            <a:r>
              <a:rPr lang="en-GB" altLang="en-US" dirty="0" smtClean="0">
                <a:latin typeface="Impact" pitchFamily="34" charset="0"/>
              </a:rPr>
              <a:t>Children’s rights</a:t>
            </a:r>
          </a:p>
        </p:txBody>
      </p:sp>
      <p:sp>
        <p:nvSpPr>
          <p:cNvPr id="30724" name="Rectangle 3"/>
          <p:cNvSpPr>
            <a:spLocks noGrp="1"/>
          </p:cNvSpPr>
          <p:nvPr>
            <p:ph type="body" idx="4294967295"/>
          </p:nvPr>
        </p:nvSpPr>
        <p:spPr>
          <a:xfrm>
            <a:off x="517281" y="1700213"/>
            <a:ext cx="7772400" cy="4343400"/>
          </a:xfrm>
        </p:spPr>
        <p:txBody>
          <a:bodyPr/>
          <a:lstStyle/>
          <a:p>
            <a:pPr marL="0" lvl="1" indent="0" eaLnBrk="1" hangingPunct="1">
              <a:lnSpc>
                <a:spcPct val="90000"/>
              </a:lnSpc>
              <a:buNone/>
            </a:pPr>
            <a:r>
              <a:rPr lang="en-GB" altLang="en-US" dirty="0" smtClean="0">
                <a:latin typeface="Arial"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750" y="1628800"/>
            <a:ext cx="4683224" cy="4683224"/>
          </a:xfrm>
          <a:prstGeom prst="rect">
            <a:avLst/>
          </a:prstGeom>
        </p:spPr>
      </p:pic>
    </p:spTree>
    <p:extLst>
      <p:ext uri="{BB962C8B-B14F-4D97-AF65-F5344CB8AC3E}">
        <p14:creationId xmlns:p14="http://schemas.microsoft.com/office/powerpoint/2010/main" val="118575752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3794" name="Title 1"/>
          <p:cNvSpPr>
            <a:spLocks/>
          </p:cNvSpPr>
          <p:nvPr/>
        </p:nvSpPr>
        <p:spPr bwMode="gray">
          <a:xfrm>
            <a:off x="251522" y="404665"/>
            <a:ext cx="6120680" cy="125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265113" indent="-265113"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lnSpc>
                <a:spcPct val="100000"/>
              </a:lnSpc>
              <a:spcAft>
                <a:spcPct val="0"/>
              </a:spcAft>
              <a:buFontTx/>
              <a:buNone/>
            </a:pPr>
            <a:endParaRPr lang="en-US" altLang="en-US" sz="4400" dirty="0" smtClean="0">
              <a:solidFill>
                <a:srgbClr val="000000"/>
              </a:solidFill>
              <a:latin typeface="Impact" pitchFamily="34" charset="0"/>
              <a:cs typeface="Arial" pitchFamily="34" charset="0"/>
            </a:endParaRPr>
          </a:p>
          <a:p>
            <a:pPr eaLnBrk="1" fontAlgn="base" hangingPunct="1">
              <a:lnSpc>
                <a:spcPct val="100000"/>
              </a:lnSpc>
              <a:spcAft>
                <a:spcPct val="0"/>
              </a:spcAft>
              <a:buFontTx/>
              <a:buNone/>
            </a:pPr>
            <a:r>
              <a:rPr lang="en-US" altLang="en-US" sz="4000" dirty="0" smtClean="0">
                <a:solidFill>
                  <a:srgbClr val="000000"/>
                </a:solidFill>
                <a:latin typeface="Impact" pitchFamily="34" charset="0"/>
                <a:cs typeface="Arial" pitchFamily="34" charset="0"/>
              </a:rPr>
              <a:t>The </a:t>
            </a:r>
            <a:r>
              <a:rPr lang="en-US" altLang="en-US" sz="4000" dirty="0">
                <a:solidFill>
                  <a:srgbClr val="000000"/>
                </a:solidFill>
                <a:latin typeface="Impact" pitchFamily="34" charset="0"/>
                <a:cs typeface="Arial" pitchFamily="34" charset="0"/>
              </a:rPr>
              <a:t>impact of disability on the lives of young children</a:t>
            </a:r>
          </a:p>
        </p:txBody>
      </p:sp>
      <p:pic>
        <p:nvPicPr>
          <p:cNvPr id="33795" name="Picture 4" descr="GUS-01-jan-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205"/>
            <a:ext cx="91440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90030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pPr eaLnBrk="1" hangingPunct="1"/>
            <a:r>
              <a:rPr lang="en-US" altLang="en-US" smtClean="0">
                <a:latin typeface="Impact" pitchFamily="34" charset="0"/>
              </a:rPr>
              <a:t>Overview</a:t>
            </a:r>
          </a:p>
        </p:txBody>
      </p:sp>
      <p:sp>
        <p:nvSpPr>
          <p:cNvPr id="15363" name="Rectangle 3"/>
          <p:cNvSpPr>
            <a:spLocks noGrp="1"/>
          </p:cNvSpPr>
          <p:nvPr>
            <p:ph type="body" idx="4294967295"/>
          </p:nvPr>
        </p:nvSpPr>
        <p:spPr>
          <a:xfrm>
            <a:off x="833805" y="1773314"/>
            <a:ext cx="5734050" cy="4042710"/>
          </a:xfrm>
          <a:noFill/>
        </p:spPr>
        <p:txBody>
          <a:bodyPr>
            <a:spAutoFit/>
          </a:bodyPr>
          <a:lstStyle/>
          <a:p>
            <a:pPr marL="360363" lvl="1" indent="-358775" eaLnBrk="1" hangingPunct="1"/>
            <a:r>
              <a:rPr lang="en-US" altLang="en-US" sz="2500" dirty="0" smtClean="0"/>
              <a:t>Overview of the study</a:t>
            </a:r>
          </a:p>
          <a:p>
            <a:pPr marL="360363" lvl="1" indent="-358775" eaLnBrk="1" hangingPunct="1"/>
            <a:r>
              <a:rPr lang="en-GB" altLang="en-US" sz="2500" dirty="0" smtClean="0"/>
              <a:t>Potential of GUS for exploring children’s rights, social justice and </a:t>
            </a:r>
            <a:r>
              <a:rPr lang="en-GB" altLang="en-US" sz="2500" dirty="0" err="1" smtClean="0"/>
              <a:t>intersectionality</a:t>
            </a:r>
            <a:endParaRPr lang="en-GB" altLang="en-US" sz="2500" dirty="0" smtClean="0"/>
          </a:p>
          <a:p>
            <a:pPr marL="360363" lvl="1" indent="-358775" eaLnBrk="1" hangingPunct="1"/>
            <a:r>
              <a:rPr lang="en-GB" altLang="en-US" sz="2400" dirty="0" smtClean="0"/>
              <a:t>Highlighting </a:t>
            </a:r>
            <a:r>
              <a:rPr lang="en-GB" altLang="en-US" sz="2400" dirty="0" err="1" smtClean="0"/>
              <a:t>intersectionality</a:t>
            </a:r>
            <a:r>
              <a:rPr lang="en-GB" altLang="en-US" sz="2400" dirty="0" smtClean="0"/>
              <a:t> – disability and disadvantage - The impact of disability on the lives of young children - findings</a:t>
            </a:r>
            <a:endParaRPr lang="en-US" altLang="en-US" sz="2400" dirty="0" smtClean="0"/>
          </a:p>
          <a:p>
            <a:pPr marL="1033463" lvl="2" indent="-288925" eaLnBrk="1" hangingPunct="1"/>
            <a:endParaRPr lang="en-GB" altLang="en-US" sz="1900" dirty="0" smtClean="0"/>
          </a:p>
          <a:p>
            <a:pPr marL="360363" lvl="1" indent="-358775" eaLnBrk="1" hangingPunct="1"/>
            <a:endParaRPr lang="en-US" altLang="en-US" sz="2500" dirty="0" smtClean="0"/>
          </a:p>
        </p:txBody>
      </p:sp>
      <p:grpSp>
        <p:nvGrpSpPr>
          <p:cNvPr id="15364" name="Group 8"/>
          <p:cNvGrpSpPr>
            <a:grpSpLocks/>
          </p:cNvGrpSpPr>
          <p:nvPr/>
        </p:nvGrpSpPr>
        <p:grpSpPr bwMode="auto">
          <a:xfrm>
            <a:off x="7164266" y="0"/>
            <a:ext cx="1979734" cy="6884988"/>
            <a:chOff x="4889" y="0"/>
            <a:chExt cx="1351" cy="4320"/>
          </a:xfrm>
        </p:grpSpPr>
        <p:pic>
          <p:nvPicPr>
            <p:cNvPr id="15365" name="Picture 9" descr="Apr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 y="0"/>
              <a:ext cx="1351"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Aug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 y="845"/>
              <a:ext cx="1351"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Janu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 y="2568"/>
              <a:ext cx="1351"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descr="Octob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 y="1752"/>
              <a:ext cx="1351"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3" descr="Ju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9" y="3430"/>
              <a:ext cx="1351"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186492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517281" y="188640"/>
            <a:ext cx="6438900" cy="827087"/>
          </a:xfrm>
        </p:spPr>
        <p:txBody>
          <a:bodyPr/>
          <a:lstStyle/>
          <a:p>
            <a:pPr eaLnBrk="1" hangingPunct="1"/>
            <a:r>
              <a:rPr lang="en-GB" altLang="en-US" dirty="0" smtClean="0"/>
              <a:t>Research questions</a:t>
            </a:r>
          </a:p>
        </p:txBody>
      </p:sp>
      <p:sp>
        <p:nvSpPr>
          <p:cNvPr id="34819" name="Rectangle 8"/>
          <p:cNvSpPr>
            <a:spLocks noChangeArrowheads="1"/>
          </p:cNvSpPr>
          <p:nvPr/>
        </p:nvSpPr>
        <p:spPr bwMode="auto">
          <a:xfrm>
            <a:off x="505173" y="980728"/>
            <a:ext cx="8626719" cy="53387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indent="223838" algn="l" eaLnBrk="0" hangingPunct="0">
              <a:lnSpc>
                <a:spcPct val="98000"/>
              </a:lnSpc>
              <a:spcBef>
                <a:spcPct val="0"/>
              </a:spcBef>
              <a:spcAft>
                <a:spcPts val="900"/>
              </a:spcAft>
              <a:buFont typeface="Arial" pitchFamily="34" charset="0"/>
              <a:tabLst>
                <a:tab pos="223838" algn="l"/>
              </a:tabLst>
              <a:defRPr sz="2200">
                <a:solidFill>
                  <a:schemeClr val="tx1"/>
                </a:solidFill>
                <a:latin typeface="Arial" pitchFamily="34" charset="0"/>
              </a:defRPr>
            </a:lvl1pPr>
            <a:lvl2pPr marL="517525" indent="173038" algn="l" eaLnBrk="0" hangingPunct="0">
              <a:lnSpc>
                <a:spcPct val="98000"/>
              </a:lnSpc>
              <a:spcBef>
                <a:spcPct val="0"/>
              </a:spcBef>
              <a:spcAft>
                <a:spcPts val="900"/>
              </a:spcAft>
              <a:buClr>
                <a:schemeClr val="bg2"/>
              </a:buClr>
              <a:buSzPct val="85000"/>
              <a:buFont typeface="Wingdings" pitchFamily="2" charset="2"/>
              <a:buChar char="n"/>
              <a:tabLst>
                <a:tab pos="223838" algn="l"/>
              </a:tabLst>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tabLst>
                <a:tab pos="223838" algn="l"/>
              </a:tabLst>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tabLst>
                <a:tab pos="223838" algn="l"/>
              </a:tabLst>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tabLst>
                <a:tab pos="223838" algn="l"/>
              </a:tabLst>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tabLst>
                <a:tab pos="223838" algn="l"/>
              </a:tabLst>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tabLst>
                <a:tab pos="223838" algn="l"/>
              </a:tabLst>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tabLst>
                <a:tab pos="223838" algn="l"/>
              </a:tabLst>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tabLst>
                <a:tab pos="223838" algn="l"/>
              </a:tabLst>
              <a:defRPr>
                <a:solidFill>
                  <a:schemeClr val="tx1"/>
                </a:solidFill>
                <a:latin typeface="Arial" pitchFamily="34" charset="0"/>
              </a:defRPr>
            </a:lvl9pPr>
          </a:lstStyle>
          <a:p>
            <a:pPr eaLnBrk="1" fontAlgn="base" hangingPunct="1">
              <a:lnSpc>
                <a:spcPct val="100000"/>
              </a:lnSpc>
              <a:spcBef>
                <a:spcPct val="50000"/>
              </a:spcBef>
              <a:spcAft>
                <a:spcPct val="0"/>
              </a:spcAft>
              <a:buFontTx/>
              <a:buNone/>
            </a:pPr>
            <a:endParaRPr lang="en-US" altLang="en-US" sz="1800" dirty="0">
              <a:solidFill>
                <a:srgbClr val="000000"/>
              </a:solidFill>
              <a:cs typeface="Arial" pitchFamily="34" charset="0"/>
            </a:endParaRP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What are the demographics of children with a disability? </a:t>
            </a: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How does the mother's experience of pregnancy and birth (with a child disabled from </a:t>
            </a:r>
            <a:r>
              <a:rPr lang="en-US" altLang="en-US" sz="1800" dirty="0" smtClean="0">
                <a:cs typeface="Arial" pitchFamily="34" charset="0"/>
              </a:rPr>
              <a:t>birth</a:t>
            </a:r>
            <a:r>
              <a:rPr lang="en-US" altLang="en-US" sz="1800" dirty="0">
                <a:cs typeface="Arial" pitchFamily="34" charset="0"/>
              </a:rPr>
              <a:t>) differ from parents with a non-disabled child? </a:t>
            </a: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How does disability affect:</a:t>
            </a:r>
          </a:p>
          <a:p>
            <a:pPr lvl="1" eaLnBrk="1" fontAlgn="base" hangingPunct="1">
              <a:lnSpc>
                <a:spcPct val="100000"/>
              </a:lnSpc>
              <a:spcBef>
                <a:spcPct val="50000"/>
              </a:spcBef>
              <a:spcAft>
                <a:spcPct val="0"/>
              </a:spcAft>
              <a:buSzPct val="110000"/>
              <a:buFont typeface="Wingdings" panose="05000000000000000000" pitchFamily="2" charset="2"/>
              <a:buChar char="§"/>
            </a:pPr>
            <a:r>
              <a:rPr lang="en-US" altLang="en-US" sz="1800" dirty="0">
                <a:cs typeface="Arial" pitchFamily="34" charset="0"/>
              </a:rPr>
              <a:t> the child-parent relationship? </a:t>
            </a:r>
          </a:p>
          <a:p>
            <a:pPr lvl="1" eaLnBrk="1" fontAlgn="base" hangingPunct="1">
              <a:lnSpc>
                <a:spcPct val="100000"/>
              </a:lnSpc>
              <a:spcBef>
                <a:spcPct val="50000"/>
              </a:spcBef>
              <a:spcAft>
                <a:spcPct val="0"/>
              </a:spcAft>
              <a:buSzPct val="110000"/>
              <a:buFont typeface="Wingdings" panose="05000000000000000000" pitchFamily="2" charset="2"/>
              <a:buChar char="§"/>
            </a:pPr>
            <a:r>
              <a:rPr lang="en-GB" altLang="en-US" sz="1800" dirty="0">
                <a:cs typeface="Arial" pitchFamily="34" charset="0"/>
              </a:rPr>
              <a:t> family structure and couple relationships?</a:t>
            </a:r>
          </a:p>
          <a:p>
            <a:pPr lvl="1" eaLnBrk="1" fontAlgn="base" hangingPunct="1">
              <a:lnSpc>
                <a:spcPct val="100000"/>
              </a:lnSpc>
              <a:spcBef>
                <a:spcPct val="50000"/>
              </a:spcBef>
              <a:spcAft>
                <a:spcPct val="0"/>
              </a:spcAft>
              <a:buSzPct val="110000"/>
              <a:buFont typeface="Wingdings" panose="05000000000000000000" pitchFamily="2" charset="2"/>
              <a:buChar char="§"/>
            </a:pPr>
            <a:r>
              <a:rPr lang="en-GB" altLang="en-US" sz="1800" dirty="0">
                <a:cs typeface="Arial" pitchFamily="34" charset="0"/>
              </a:rPr>
              <a:t> parents’ mental health and wellbeing</a:t>
            </a:r>
            <a:endParaRPr lang="en-US" altLang="en-US" sz="1800" dirty="0">
              <a:cs typeface="Arial" pitchFamily="34" charset="0"/>
            </a:endParaRP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How does child development differ between disabled and non-disabled children? </a:t>
            </a: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What are parents' experiences of services for disabled children (in terms </a:t>
            </a:r>
            <a:r>
              <a:rPr lang="en-US" altLang="en-US" sz="1800" dirty="0" smtClean="0">
                <a:cs typeface="Arial" pitchFamily="34" charset="0"/>
              </a:rPr>
              <a:t>of information</a:t>
            </a:r>
            <a:r>
              <a:rPr lang="en-US" altLang="en-US" sz="1800" dirty="0">
                <a:cs typeface="Arial" pitchFamily="34" charset="0"/>
              </a:rPr>
              <a:t>, </a:t>
            </a:r>
            <a:r>
              <a:rPr lang="en-US" altLang="en-US" sz="1800" dirty="0" smtClean="0">
                <a:cs typeface="Arial" pitchFamily="34" charset="0"/>
              </a:rPr>
              <a:t>usefulness</a:t>
            </a:r>
            <a:r>
              <a:rPr lang="en-US" altLang="en-US" sz="1800" dirty="0">
                <a:cs typeface="Arial" pitchFamily="34" charset="0"/>
              </a:rPr>
              <a:t>, accessibility and availability)? </a:t>
            </a: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What type of information/support do parents with disabled children most value? </a:t>
            </a:r>
          </a:p>
          <a:p>
            <a:pPr marL="285750" indent="-285750" eaLnBrk="1" fontAlgn="base" hangingPunct="1">
              <a:lnSpc>
                <a:spcPct val="100000"/>
              </a:lnSpc>
              <a:spcBef>
                <a:spcPct val="50000"/>
              </a:spcBef>
              <a:spcAft>
                <a:spcPct val="0"/>
              </a:spcAft>
              <a:buClr>
                <a:schemeClr val="bg2"/>
              </a:buClr>
              <a:buSzPct val="110000"/>
              <a:buFont typeface="Wingdings" panose="05000000000000000000" pitchFamily="2" charset="2"/>
              <a:buChar char="§"/>
            </a:pPr>
            <a:r>
              <a:rPr lang="en-US" altLang="en-US" sz="1800" dirty="0">
                <a:cs typeface="Arial" pitchFamily="34" charset="0"/>
              </a:rPr>
              <a:t>What are the barriers to accessing childcare and pre-school education? </a:t>
            </a:r>
          </a:p>
          <a:p>
            <a:pPr marL="285750" indent="-285750" fontAlgn="base">
              <a:lnSpc>
                <a:spcPct val="100000"/>
              </a:lnSpc>
              <a:spcAft>
                <a:spcPct val="0"/>
              </a:spcAft>
              <a:buClr>
                <a:schemeClr val="bg2"/>
              </a:buClr>
              <a:buSzPct val="110000"/>
              <a:buFont typeface="Wingdings" panose="05000000000000000000" pitchFamily="2" charset="2"/>
              <a:buChar char="§"/>
            </a:pPr>
            <a:endParaRPr lang="en-US" altLang="en-US" sz="1600" dirty="0">
              <a:cs typeface="Arial" pitchFamily="34" charset="0"/>
            </a:endParaRPr>
          </a:p>
        </p:txBody>
      </p:sp>
    </p:spTree>
    <p:extLst>
      <p:ext uri="{BB962C8B-B14F-4D97-AF65-F5344CB8AC3E}">
        <p14:creationId xmlns:p14="http://schemas.microsoft.com/office/powerpoint/2010/main" val="275874842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467544" y="188640"/>
            <a:ext cx="6438900" cy="827087"/>
          </a:xfrm>
        </p:spPr>
        <p:txBody>
          <a:bodyPr/>
          <a:lstStyle/>
          <a:p>
            <a:pPr eaLnBrk="1" hangingPunct="1"/>
            <a:r>
              <a:rPr lang="en-GB" altLang="en-US" dirty="0" smtClean="0"/>
              <a:t>Defining disability</a:t>
            </a:r>
          </a:p>
        </p:txBody>
      </p:sp>
      <p:sp>
        <p:nvSpPr>
          <p:cNvPr id="35843" name="Text Box 4"/>
          <p:cNvSpPr txBox="1">
            <a:spLocks noChangeArrowheads="1"/>
          </p:cNvSpPr>
          <p:nvPr/>
        </p:nvSpPr>
        <p:spPr bwMode="auto">
          <a:xfrm>
            <a:off x="383928" y="1700808"/>
            <a:ext cx="832338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265113" indent="-265113"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lnSpc>
                <a:spcPct val="100000"/>
              </a:lnSpc>
              <a:spcBef>
                <a:spcPct val="50000"/>
              </a:spcBef>
              <a:spcAft>
                <a:spcPct val="0"/>
              </a:spcAft>
              <a:buFontTx/>
              <a:buNone/>
            </a:pPr>
            <a:r>
              <a:rPr lang="en-US" altLang="en-US" sz="1800" dirty="0">
                <a:solidFill>
                  <a:srgbClr val="000000"/>
                </a:solidFill>
                <a:cs typeface="Arial" pitchFamily="34" charset="0"/>
              </a:rPr>
              <a:t>For the initial analysis children were defined as disabled if their main </a:t>
            </a:r>
            <a:r>
              <a:rPr lang="en-US" altLang="en-US" sz="1800" dirty="0" err="1">
                <a:solidFill>
                  <a:srgbClr val="000000"/>
                </a:solidFill>
                <a:cs typeface="Arial" pitchFamily="34" charset="0"/>
              </a:rPr>
              <a:t>carer</a:t>
            </a:r>
            <a:r>
              <a:rPr lang="en-US" altLang="en-US" sz="1800" dirty="0">
                <a:solidFill>
                  <a:srgbClr val="000000"/>
                </a:solidFill>
                <a:cs typeface="Arial" pitchFamily="34" charset="0"/>
              </a:rPr>
              <a:t> </a:t>
            </a:r>
            <a:r>
              <a:rPr lang="en-US" altLang="en-US" sz="1800" dirty="0" smtClean="0">
                <a:solidFill>
                  <a:srgbClr val="000000"/>
                </a:solidFill>
                <a:cs typeface="Arial" pitchFamily="34" charset="0"/>
              </a:rPr>
              <a:t>had answered </a:t>
            </a:r>
            <a:r>
              <a:rPr lang="en-US" altLang="en-US" sz="1800" dirty="0">
                <a:solidFill>
                  <a:srgbClr val="000000"/>
                </a:solidFill>
                <a:cs typeface="Arial" pitchFamily="34" charset="0"/>
              </a:rPr>
              <a:t>'yes' to the following question: </a:t>
            </a:r>
            <a:r>
              <a:rPr lang="en-US" altLang="en-US" sz="1800" i="1" dirty="0">
                <a:solidFill>
                  <a:srgbClr val="000000"/>
                </a:solidFill>
                <a:cs typeface="Arial" pitchFamily="34" charset="0"/>
              </a:rPr>
              <a:t> </a:t>
            </a:r>
            <a:r>
              <a:rPr lang="en-US" altLang="en-US" sz="1800" b="1" i="1" dirty="0" smtClean="0">
                <a:solidFill>
                  <a:srgbClr val="B4489B"/>
                </a:solidFill>
                <a:cs typeface="Arial" pitchFamily="34" charset="0"/>
              </a:rPr>
              <a:t>Does </a:t>
            </a:r>
            <a:r>
              <a:rPr lang="en-US" altLang="en-US" sz="1800" b="1" i="1" dirty="0">
                <a:solidFill>
                  <a:srgbClr val="B4489B"/>
                </a:solidFill>
                <a:cs typeface="Arial" pitchFamily="34" charset="0"/>
              </a:rPr>
              <a:t>^</a:t>
            </a:r>
            <a:r>
              <a:rPr lang="en-US" altLang="en-US" sz="1800" b="1" i="1" dirty="0" err="1">
                <a:solidFill>
                  <a:srgbClr val="B4489B"/>
                </a:solidFill>
                <a:cs typeface="Arial" pitchFamily="34" charset="0"/>
              </a:rPr>
              <a:t>ChildName</a:t>
            </a:r>
            <a:r>
              <a:rPr lang="en-US" altLang="en-US" sz="1800" b="1" i="1" dirty="0">
                <a:solidFill>
                  <a:srgbClr val="B4489B"/>
                </a:solidFill>
                <a:cs typeface="Arial" pitchFamily="34" charset="0"/>
              </a:rPr>
              <a:t> have any longstanding illness or disability? By longstanding I mean anything that has troubled ^him over a period of time or that is likely to affect ^him over a period of time?</a:t>
            </a:r>
            <a:endParaRPr lang="en-US" altLang="en-US" sz="1800" b="1" dirty="0">
              <a:solidFill>
                <a:srgbClr val="B4489B"/>
              </a:solidFill>
              <a:cs typeface="Arial" pitchFamily="34" charset="0"/>
            </a:endParaRPr>
          </a:p>
          <a:p>
            <a:pPr eaLnBrk="1" fontAlgn="base" hangingPunct="1">
              <a:lnSpc>
                <a:spcPct val="100000"/>
              </a:lnSpc>
              <a:spcBef>
                <a:spcPct val="50000"/>
              </a:spcBef>
              <a:spcAft>
                <a:spcPct val="0"/>
              </a:spcAft>
              <a:buFontTx/>
              <a:buNone/>
            </a:pPr>
            <a:r>
              <a:rPr lang="en-US" altLang="en-US" sz="1800" dirty="0">
                <a:solidFill>
                  <a:srgbClr val="000000"/>
                </a:solidFill>
                <a:cs typeface="Arial" pitchFamily="34" charset="0"/>
              </a:rPr>
              <a:t>And from age three onwards, those who answered 'yes' to the following question were also included: </a:t>
            </a:r>
            <a:r>
              <a:rPr lang="en-US" altLang="en-US" sz="1800" b="1" i="1" dirty="0" smtClean="0">
                <a:solidFill>
                  <a:srgbClr val="B4489B"/>
                </a:solidFill>
                <a:cs typeface="Arial" pitchFamily="34" charset="0"/>
              </a:rPr>
              <a:t>When </a:t>
            </a:r>
            <a:r>
              <a:rPr lang="en-US" altLang="en-US" sz="1800" b="1" i="1" dirty="0">
                <a:solidFill>
                  <a:srgbClr val="B4489B"/>
                </a:solidFill>
                <a:cs typeface="Arial" pitchFamily="34" charset="0"/>
              </a:rPr>
              <a:t>we spoke to you last time you said that ^</a:t>
            </a:r>
            <a:r>
              <a:rPr lang="en-US" altLang="en-US" sz="1800" b="1" i="1" dirty="0" err="1">
                <a:solidFill>
                  <a:srgbClr val="B4489B"/>
                </a:solidFill>
                <a:cs typeface="Arial" pitchFamily="34" charset="0"/>
              </a:rPr>
              <a:t>ChildName</a:t>
            </a:r>
            <a:r>
              <a:rPr lang="en-US" altLang="en-US" sz="1800" b="1" i="1" dirty="0">
                <a:solidFill>
                  <a:srgbClr val="B4489B"/>
                </a:solidFill>
                <a:cs typeface="Arial" pitchFamily="34" charset="0"/>
              </a:rPr>
              <a:t> had a longstanding illness or disability. Can I just check does ^</a:t>
            </a:r>
            <a:r>
              <a:rPr lang="en-US" altLang="en-US" sz="1800" b="1" i="1" dirty="0" err="1">
                <a:solidFill>
                  <a:srgbClr val="B4489B"/>
                </a:solidFill>
                <a:cs typeface="Arial" pitchFamily="34" charset="0"/>
              </a:rPr>
              <a:t>ChildName</a:t>
            </a:r>
            <a:r>
              <a:rPr lang="en-US" altLang="en-US" sz="1800" b="1" i="1" dirty="0">
                <a:solidFill>
                  <a:srgbClr val="B4489B"/>
                </a:solidFill>
                <a:cs typeface="Arial" pitchFamily="34" charset="0"/>
              </a:rPr>
              <a:t> still have this longstanding illness or disability?</a:t>
            </a:r>
            <a:r>
              <a:rPr lang="en-US" altLang="en-US" sz="1800" b="1" dirty="0">
                <a:solidFill>
                  <a:srgbClr val="000000"/>
                </a:solidFill>
                <a:cs typeface="Arial" pitchFamily="34" charset="0"/>
              </a:rPr>
              <a:t> </a:t>
            </a:r>
          </a:p>
          <a:p>
            <a:pPr eaLnBrk="1" fontAlgn="base" hangingPunct="1">
              <a:lnSpc>
                <a:spcPct val="100000"/>
              </a:lnSpc>
              <a:spcBef>
                <a:spcPct val="50000"/>
              </a:spcBef>
              <a:spcAft>
                <a:spcPct val="0"/>
              </a:spcAft>
              <a:buFontTx/>
              <a:buNone/>
            </a:pPr>
            <a:r>
              <a:rPr lang="en-US" altLang="en-US" sz="1800" dirty="0">
                <a:solidFill>
                  <a:srgbClr val="000000"/>
                </a:solidFill>
                <a:cs typeface="Arial" pitchFamily="34" charset="0"/>
              </a:rPr>
              <a:t>Further analysis was also carried out using an additional definition of 'limiting' disability where, from age 2 onwards, parents had also answered 'yes' to the following </a:t>
            </a:r>
            <a:r>
              <a:rPr lang="en-US" altLang="en-US" sz="1800" dirty="0" smtClean="0">
                <a:solidFill>
                  <a:srgbClr val="000000"/>
                </a:solidFill>
                <a:cs typeface="Arial" pitchFamily="34" charset="0"/>
              </a:rPr>
              <a:t>question: </a:t>
            </a:r>
            <a:r>
              <a:rPr lang="en-US" altLang="en-US" sz="1800" b="1" i="1" dirty="0" smtClean="0">
                <a:solidFill>
                  <a:srgbClr val="B4489B"/>
                </a:solidFill>
                <a:cs typeface="Arial" pitchFamily="34" charset="0"/>
              </a:rPr>
              <a:t>Does </a:t>
            </a:r>
            <a:r>
              <a:rPr lang="en-US" altLang="en-US" sz="1800" b="1" i="1" dirty="0">
                <a:solidFill>
                  <a:srgbClr val="B4489B"/>
                </a:solidFill>
                <a:cs typeface="Arial" pitchFamily="34" charset="0"/>
              </a:rPr>
              <a:t>this/Do these condition(s) or health problem(s) limit him/her at play or from joining in any other activity normal for a child his/her age?</a:t>
            </a:r>
            <a:r>
              <a:rPr lang="en-US" altLang="en-US" sz="1800" dirty="0">
                <a:solidFill>
                  <a:srgbClr val="000000"/>
                </a:solidFill>
                <a:cs typeface="Arial" pitchFamily="34" charset="0"/>
              </a:rPr>
              <a:t>  </a:t>
            </a:r>
          </a:p>
        </p:txBody>
      </p:sp>
    </p:spTree>
    <p:extLst>
      <p:ext uri="{BB962C8B-B14F-4D97-AF65-F5344CB8AC3E}">
        <p14:creationId xmlns:p14="http://schemas.microsoft.com/office/powerpoint/2010/main" val="426081595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501161" y="458791"/>
            <a:ext cx="8258908" cy="827087"/>
          </a:xfrm>
        </p:spPr>
        <p:txBody>
          <a:bodyPr/>
          <a:lstStyle/>
          <a:p>
            <a:pPr eaLnBrk="1" hangingPunct="1"/>
            <a:r>
              <a:rPr lang="en-GB" altLang="en-US" smtClean="0"/>
              <a:t>Prevalence of disability</a:t>
            </a:r>
            <a:endParaRPr lang="en-US" altLang="en-US" smtClean="0"/>
          </a:p>
        </p:txBody>
      </p:sp>
      <p:graphicFrame>
        <p:nvGraphicFramePr>
          <p:cNvPr id="36867" name="Object 3"/>
          <p:cNvGraphicFramePr>
            <a:graphicFrameLocks noGrp="1" noChangeAspect="1"/>
          </p:cNvGraphicFramePr>
          <p:nvPr>
            <p:ph idx="4294967295"/>
          </p:nvPr>
        </p:nvGraphicFramePr>
        <p:xfrm>
          <a:off x="697523" y="1778000"/>
          <a:ext cx="7873512" cy="3792538"/>
        </p:xfrm>
        <a:graphic>
          <a:graphicData uri="http://schemas.openxmlformats.org/presentationml/2006/ole">
            <mc:AlternateContent xmlns:mc="http://schemas.openxmlformats.org/markup-compatibility/2006">
              <mc:Choice xmlns:v="urn:schemas-microsoft-com:vml" Requires="v">
                <p:oleObj spid="_x0000_s1059" name="Chart" r:id="rId4" imgW="5848502" imgH="2600249" progId="Excel.Chart.8">
                  <p:embed/>
                </p:oleObj>
              </mc:Choice>
              <mc:Fallback>
                <p:oleObj name="Chart" r:id="rId4" imgW="5848502" imgH="26002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7207"/>
                      <a:stretch>
                        <a:fillRect/>
                      </a:stretch>
                    </p:blipFill>
                    <p:spPr bwMode="gray">
                      <a:xfrm>
                        <a:off x="697523" y="1778000"/>
                        <a:ext cx="7873512"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8391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501161" y="458791"/>
            <a:ext cx="8258908" cy="827087"/>
          </a:xfrm>
        </p:spPr>
        <p:txBody>
          <a:bodyPr/>
          <a:lstStyle/>
          <a:p>
            <a:pPr eaLnBrk="1" hangingPunct="1"/>
            <a:r>
              <a:rPr lang="en-US" altLang="en-US" sz="3400" smtClean="0"/>
              <a:t>% of children living in most deprived 20% of areas  by age and disability status</a:t>
            </a:r>
          </a:p>
        </p:txBody>
      </p:sp>
      <p:graphicFrame>
        <p:nvGraphicFramePr>
          <p:cNvPr id="37891" name="Object 3"/>
          <p:cNvGraphicFramePr>
            <a:graphicFrameLocks noGrp="1" noChangeAspect="1"/>
          </p:cNvGraphicFramePr>
          <p:nvPr>
            <p:ph idx="4294967295"/>
          </p:nvPr>
        </p:nvGraphicFramePr>
        <p:xfrm>
          <a:off x="772263" y="1970088"/>
          <a:ext cx="7854462" cy="3340100"/>
        </p:xfrm>
        <a:graphic>
          <a:graphicData uri="http://schemas.openxmlformats.org/presentationml/2006/ole">
            <mc:AlternateContent xmlns:mc="http://schemas.openxmlformats.org/markup-compatibility/2006">
              <mc:Choice xmlns:v="urn:schemas-microsoft-com:vml" Requires="v">
                <p:oleObj spid="_x0000_s2083" name="Chart" r:id="rId4" imgW="5848502" imgH="2295449" progId="Excel.Chart.8">
                  <p:embed/>
                </p:oleObj>
              </mc:Choice>
              <mc:Fallback>
                <p:oleObj name="Chart" r:id="rId4" imgW="5848502" imgH="22954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7207"/>
                      <a:stretch>
                        <a:fillRect/>
                      </a:stretch>
                    </p:blipFill>
                    <p:spPr bwMode="gray">
                      <a:xfrm>
                        <a:off x="772263" y="1970088"/>
                        <a:ext cx="7854462"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640180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en-GB" altLang="en-US" sz="3400" dirty="0" smtClean="0"/>
              <a:t>Differences between disabled and non-disabled children</a:t>
            </a:r>
          </a:p>
        </p:txBody>
      </p:sp>
      <p:sp>
        <p:nvSpPr>
          <p:cNvPr id="38915" name="Text Box 3"/>
          <p:cNvSpPr txBox="1">
            <a:spLocks noChangeArrowheads="1"/>
          </p:cNvSpPr>
          <p:nvPr/>
        </p:nvSpPr>
        <p:spPr bwMode="auto">
          <a:xfrm>
            <a:off x="252131" y="1685925"/>
            <a:ext cx="8455269" cy="476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1363" indent="-223838"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lnSpc>
                <a:spcPct val="100000"/>
              </a:lnSpc>
              <a:spcBef>
                <a:spcPct val="30000"/>
              </a:spcBef>
              <a:spcAft>
                <a:spcPct val="0"/>
              </a:spcAft>
              <a:buFontTx/>
              <a:buNone/>
            </a:pPr>
            <a:r>
              <a:rPr lang="en-GB" altLang="en-US" sz="1600" b="1" dirty="0">
                <a:solidFill>
                  <a:srgbClr val="000000"/>
                </a:solidFill>
                <a:cs typeface="Arial" pitchFamily="34" charset="0"/>
              </a:rPr>
              <a:t>Compared with non-disabled children, disabled children were more likely to have:</a:t>
            </a:r>
          </a:p>
          <a:p>
            <a:pPr eaLnBrk="1" fontAlgn="base" hangingPunct="1">
              <a:lnSpc>
                <a:spcPct val="100000"/>
              </a:lnSpc>
              <a:spcBef>
                <a:spcPct val="30000"/>
              </a:spcBef>
              <a:spcAft>
                <a:spcPct val="0"/>
              </a:spcAft>
              <a:buFont typeface="Wingdings" panose="05000000000000000000" pitchFamily="2" charset="2"/>
              <a:buChar char="§"/>
            </a:pPr>
            <a:r>
              <a:rPr lang="en-GB" altLang="en-US" sz="1600" b="1" dirty="0" smtClean="0">
                <a:solidFill>
                  <a:srgbClr val="B4489B"/>
                </a:solidFill>
                <a:cs typeface="Arial" pitchFamily="34" charset="0"/>
              </a:rPr>
              <a:t>(Child development)</a:t>
            </a:r>
            <a:endParaRPr lang="en-GB" altLang="en-US" sz="1600" b="1" dirty="0">
              <a:solidFill>
                <a:srgbClr val="B4489B"/>
              </a:solidFill>
              <a:cs typeface="Arial" pitchFamily="34" charset="0"/>
            </a:endParaRPr>
          </a:p>
          <a:p>
            <a:pPr lvl="1" eaLnBrk="1" fontAlgn="base" hangingPunct="1">
              <a:lnSpc>
                <a:spcPct val="100000"/>
              </a:lnSpc>
              <a:spcBef>
                <a:spcPct val="30000"/>
              </a:spcBef>
              <a:spcAft>
                <a:spcPct val="0"/>
              </a:spcAft>
              <a:buClr>
                <a:srgbClr val="B4489B"/>
              </a:buClr>
              <a:buSzTx/>
              <a:buFont typeface="Wingdings" panose="05000000000000000000" pitchFamily="2" charset="2"/>
              <a:buChar char="§"/>
            </a:pPr>
            <a:r>
              <a:rPr lang="en-GB" altLang="en-US" sz="1600" dirty="0">
                <a:solidFill>
                  <a:srgbClr val="000000"/>
                </a:solidFill>
                <a:cs typeface="Arial" pitchFamily="34" charset="0"/>
              </a:rPr>
              <a:t>Missed key motor developmental milestones at 10 months and age 3</a:t>
            </a:r>
          </a:p>
          <a:p>
            <a:pPr lvl="1" eaLnBrk="1" fontAlgn="base" hangingPunct="1">
              <a:lnSpc>
                <a:spcPct val="100000"/>
              </a:lnSpc>
              <a:spcBef>
                <a:spcPct val="30000"/>
              </a:spcBef>
              <a:spcAft>
                <a:spcPct val="0"/>
              </a:spcAft>
              <a:buClr>
                <a:srgbClr val="B4489B"/>
              </a:buClr>
              <a:buSzTx/>
              <a:buFont typeface="Wingdings" panose="05000000000000000000" pitchFamily="2" charset="2"/>
              <a:buChar char="§"/>
            </a:pPr>
            <a:r>
              <a:rPr lang="en-GB" altLang="en-US" sz="1600" dirty="0">
                <a:solidFill>
                  <a:srgbClr val="000000"/>
                </a:solidFill>
                <a:cs typeface="Arial" pitchFamily="34" charset="0"/>
              </a:rPr>
              <a:t>Lower problem solving and vocabulary ability at ages 3 and 5</a:t>
            </a:r>
          </a:p>
          <a:p>
            <a:pPr lvl="1" eaLnBrk="1" fontAlgn="base" hangingPunct="1">
              <a:lnSpc>
                <a:spcPct val="100000"/>
              </a:lnSpc>
              <a:spcBef>
                <a:spcPct val="30000"/>
              </a:spcBef>
              <a:spcAft>
                <a:spcPct val="0"/>
              </a:spcAft>
              <a:buClr>
                <a:srgbClr val="B4489B"/>
              </a:buClr>
              <a:buSzTx/>
              <a:buFont typeface="Wingdings" panose="05000000000000000000" pitchFamily="2" charset="2"/>
              <a:buChar char="§"/>
            </a:pPr>
            <a:r>
              <a:rPr lang="en-GB" altLang="en-US" sz="1600" dirty="0">
                <a:solidFill>
                  <a:srgbClr val="000000"/>
                </a:solidFill>
                <a:cs typeface="Arial" pitchFamily="34" charset="0"/>
              </a:rPr>
              <a:t>Higher levels of social, emotional and behavioural difficulties at ages 4 and 5</a:t>
            </a:r>
          </a:p>
          <a:p>
            <a:pPr eaLnBrk="1" fontAlgn="base" hangingPunct="1">
              <a:lnSpc>
                <a:spcPct val="100000"/>
              </a:lnSpc>
              <a:spcBef>
                <a:spcPct val="30000"/>
              </a:spcBef>
              <a:spcAft>
                <a:spcPct val="0"/>
              </a:spcAft>
              <a:buFont typeface="Wingdings" panose="05000000000000000000" pitchFamily="2" charset="2"/>
              <a:buChar char="§"/>
            </a:pPr>
            <a:r>
              <a:rPr lang="en-GB" altLang="en-US" sz="1600" b="1" dirty="0" smtClean="0">
                <a:solidFill>
                  <a:schemeClr val="bg2"/>
                </a:solidFill>
                <a:cs typeface="Arial" pitchFamily="34" charset="0"/>
              </a:rPr>
              <a:t>(Family </a:t>
            </a:r>
            <a:r>
              <a:rPr lang="en-GB" altLang="en-US" sz="1600" b="1" dirty="0">
                <a:solidFill>
                  <a:schemeClr val="bg2"/>
                </a:solidFill>
                <a:cs typeface="Arial" pitchFamily="34" charset="0"/>
              </a:rPr>
              <a:t>structure, couple relationships and parental </a:t>
            </a:r>
            <a:r>
              <a:rPr lang="en-GB" altLang="en-US" sz="1600" b="1" dirty="0" smtClean="0">
                <a:solidFill>
                  <a:schemeClr val="bg2"/>
                </a:solidFill>
                <a:cs typeface="Arial" pitchFamily="34" charset="0"/>
              </a:rPr>
              <a:t>wellbeing)</a:t>
            </a:r>
            <a:endParaRPr lang="en-GB" altLang="en-US" sz="1600" b="1" dirty="0">
              <a:solidFill>
                <a:schemeClr val="bg2"/>
              </a:solidFill>
              <a:cs typeface="Arial" pitchFamily="34" charset="0"/>
            </a:endParaRPr>
          </a:p>
          <a:p>
            <a:pPr lvl="1" eaLnBrk="1" fontAlgn="base" hangingPunct="1">
              <a:lnSpc>
                <a:spcPct val="100000"/>
              </a:lnSpc>
              <a:spcBef>
                <a:spcPct val="30000"/>
              </a:spcBef>
              <a:spcAft>
                <a:spcPct val="0"/>
              </a:spcAft>
              <a:buSzTx/>
              <a:buFont typeface="Wingdings" panose="05000000000000000000" pitchFamily="2" charset="2"/>
              <a:buChar char="§"/>
            </a:pPr>
            <a:r>
              <a:rPr lang="en-GB" altLang="en-US" sz="1600" dirty="0">
                <a:solidFill>
                  <a:srgbClr val="000000"/>
                </a:solidFill>
                <a:cs typeface="Arial" pitchFamily="34" charset="0"/>
              </a:rPr>
              <a:t>Parents with less secure relationships and/or who separated before the child was aged six</a:t>
            </a:r>
          </a:p>
          <a:p>
            <a:pPr lvl="1" eaLnBrk="1" fontAlgn="base" hangingPunct="1">
              <a:lnSpc>
                <a:spcPct val="100000"/>
              </a:lnSpc>
              <a:spcBef>
                <a:spcPct val="30000"/>
              </a:spcBef>
              <a:spcAft>
                <a:spcPct val="0"/>
              </a:spcAft>
              <a:buSzTx/>
              <a:buFont typeface="Wingdings" panose="05000000000000000000" pitchFamily="2" charset="2"/>
              <a:buChar char="§"/>
            </a:pPr>
            <a:r>
              <a:rPr lang="en-GB" altLang="en-US" sz="1600" dirty="0">
                <a:solidFill>
                  <a:srgbClr val="000000"/>
                </a:solidFill>
                <a:cs typeface="Arial" pitchFamily="34" charset="0"/>
              </a:rPr>
              <a:t>Parents with lower mental wellbeing, lower parent-child ‘warmth’ and higher parental stress</a:t>
            </a:r>
          </a:p>
          <a:p>
            <a:pPr marL="285750" indent="-285750" eaLnBrk="1" fontAlgn="base" hangingPunct="1">
              <a:lnSpc>
                <a:spcPct val="100000"/>
              </a:lnSpc>
              <a:spcBef>
                <a:spcPct val="30000"/>
              </a:spcBef>
              <a:spcAft>
                <a:spcPct val="0"/>
              </a:spcAft>
              <a:buClr>
                <a:schemeClr val="bg2"/>
              </a:buClr>
              <a:buFont typeface="Wingdings" panose="05000000000000000000" pitchFamily="2" charset="2"/>
              <a:buChar char="§"/>
            </a:pPr>
            <a:r>
              <a:rPr lang="en-GB" altLang="en-US" sz="1600" b="1" dirty="0" smtClean="0">
                <a:solidFill>
                  <a:schemeClr val="bg2"/>
                </a:solidFill>
                <a:cs typeface="Arial" pitchFamily="34" charset="0"/>
              </a:rPr>
              <a:t>(Parents</a:t>
            </a:r>
            <a:r>
              <a:rPr lang="en-GB" altLang="en-US" sz="1600" b="1" dirty="0">
                <a:solidFill>
                  <a:schemeClr val="bg2"/>
                </a:solidFill>
                <a:cs typeface="Arial" pitchFamily="34" charset="0"/>
              </a:rPr>
              <a:t>’ experience of services and attitudes to </a:t>
            </a:r>
            <a:r>
              <a:rPr lang="en-GB" altLang="en-US" sz="1600" b="1" dirty="0" smtClean="0">
                <a:solidFill>
                  <a:schemeClr val="bg2"/>
                </a:solidFill>
                <a:cs typeface="Arial" pitchFamily="34" charset="0"/>
              </a:rPr>
              <a:t>support)</a:t>
            </a:r>
            <a:endParaRPr lang="en-GB" altLang="en-US" sz="1600" b="1" dirty="0">
              <a:solidFill>
                <a:schemeClr val="bg2"/>
              </a:solidFill>
              <a:cs typeface="Arial" pitchFamily="34" charset="0"/>
            </a:endParaRPr>
          </a:p>
          <a:p>
            <a:pPr lvl="1" eaLnBrk="1" fontAlgn="base" hangingPunct="1">
              <a:lnSpc>
                <a:spcPct val="100000"/>
              </a:lnSpc>
              <a:spcBef>
                <a:spcPct val="30000"/>
              </a:spcBef>
              <a:spcAft>
                <a:spcPct val="0"/>
              </a:spcAft>
              <a:buSzTx/>
              <a:buFont typeface="Wingdings" panose="05000000000000000000" pitchFamily="2" charset="2"/>
              <a:buChar char="§"/>
            </a:pPr>
            <a:r>
              <a:rPr lang="en-GB" altLang="en-US" sz="1600" dirty="0">
                <a:solidFill>
                  <a:srgbClr val="000000"/>
                </a:solidFill>
                <a:cs typeface="Arial" pitchFamily="34" charset="0"/>
              </a:rPr>
              <a:t>Parents drawing on greater levels of information on child health and behaviour</a:t>
            </a:r>
          </a:p>
          <a:p>
            <a:pPr lvl="1" eaLnBrk="1" fontAlgn="base" hangingPunct="1">
              <a:lnSpc>
                <a:spcPct val="100000"/>
              </a:lnSpc>
              <a:spcBef>
                <a:spcPct val="30000"/>
              </a:spcBef>
              <a:spcAft>
                <a:spcPct val="0"/>
              </a:spcAft>
              <a:buSzTx/>
              <a:buFont typeface="Wingdings" panose="05000000000000000000" pitchFamily="2" charset="2"/>
              <a:buChar char="§"/>
            </a:pPr>
            <a:r>
              <a:rPr lang="en-GB" altLang="en-US" sz="1600" dirty="0">
                <a:solidFill>
                  <a:srgbClr val="000000"/>
                </a:solidFill>
                <a:cs typeface="Arial" pitchFamily="34" charset="0"/>
              </a:rPr>
              <a:t>Parents with slightly more negative perceptions of seeking and receiving support</a:t>
            </a:r>
          </a:p>
          <a:p>
            <a:pPr lvl="1" eaLnBrk="1" fontAlgn="base" hangingPunct="1">
              <a:lnSpc>
                <a:spcPct val="100000"/>
              </a:lnSpc>
              <a:spcBef>
                <a:spcPct val="30000"/>
              </a:spcBef>
              <a:spcAft>
                <a:spcPct val="0"/>
              </a:spcAft>
              <a:buSzTx/>
              <a:buFont typeface="Wingdings" panose="05000000000000000000" pitchFamily="2" charset="2"/>
              <a:buChar char="§"/>
            </a:pPr>
            <a:r>
              <a:rPr lang="en-GB" altLang="en-US" sz="1600" dirty="0">
                <a:solidFill>
                  <a:srgbClr val="000000"/>
                </a:solidFill>
                <a:cs typeface="Arial" pitchFamily="34" charset="0"/>
              </a:rPr>
              <a:t>Parents with slightly lower satisfaction with childcare</a:t>
            </a:r>
          </a:p>
          <a:p>
            <a:pPr lvl="1" eaLnBrk="1" fontAlgn="base" hangingPunct="1">
              <a:lnSpc>
                <a:spcPct val="100000"/>
              </a:lnSpc>
              <a:spcBef>
                <a:spcPct val="50000"/>
              </a:spcBef>
              <a:spcAft>
                <a:spcPct val="0"/>
              </a:spcAft>
              <a:buClrTx/>
              <a:buSzTx/>
              <a:buFontTx/>
              <a:buChar char="•"/>
            </a:pPr>
            <a:endParaRPr lang="en-US" altLang="en-US" sz="1800" dirty="0">
              <a:solidFill>
                <a:srgbClr val="000000"/>
              </a:solidFill>
              <a:cs typeface="Arial" pitchFamily="34" charset="0"/>
            </a:endParaRPr>
          </a:p>
        </p:txBody>
      </p:sp>
    </p:spTree>
    <p:extLst>
      <p:ext uri="{BB962C8B-B14F-4D97-AF65-F5344CB8AC3E}">
        <p14:creationId xmlns:p14="http://schemas.microsoft.com/office/powerpoint/2010/main" val="103103879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501246" y="260519"/>
            <a:ext cx="7593623" cy="1025525"/>
          </a:xfrm>
        </p:spPr>
        <p:txBody>
          <a:bodyPr/>
          <a:lstStyle/>
          <a:p>
            <a:pPr eaLnBrk="1" hangingPunct="1"/>
            <a:r>
              <a:rPr lang="en-GB" altLang="en-US" sz="3400" dirty="0" smtClean="0"/>
              <a:t>After controlling for background characteristics…</a:t>
            </a:r>
          </a:p>
        </p:txBody>
      </p:sp>
      <p:sp>
        <p:nvSpPr>
          <p:cNvPr id="39939" name="Text Box 3"/>
          <p:cNvSpPr txBox="1">
            <a:spLocks noChangeArrowheads="1"/>
          </p:cNvSpPr>
          <p:nvPr/>
        </p:nvSpPr>
        <p:spPr bwMode="auto">
          <a:xfrm>
            <a:off x="252131" y="1686009"/>
            <a:ext cx="8455269"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620713" indent="-155575"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lnSpc>
                <a:spcPct val="100000"/>
              </a:lnSpc>
              <a:spcBef>
                <a:spcPct val="30000"/>
              </a:spcBef>
              <a:spcAft>
                <a:spcPct val="0"/>
              </a:spcAft>
              <a:buFontTx/>
              <a:buNone/>
            </a:pPr>
            <a:r>
              <a:rPr lang="en-GB" altLang="en-US" sz="1600" b="1" dirty="0">
                <a:solidFill>
                  <a:srgbClr val="000000"/>
                </a:solidFill>
                <a:cs typeface="Arial" pitchFamily="34" charset="0"/>
              </a:rPr>
              <a:t>Compared with non-disabled children, disabled children were more likely to have:</a:t>
            </a:r>
          </a:p>
          <a:p>
            <a:pPr eaLnBrk="1" fontAlgn="base" hangingPunct="1">
              <a:lnSpc>
                <a:spcPct val="100000"/>
              </a:lnSpc>
              <a:spcBef>
                <a:spcPct val="30000"/>
              </a:spcBef>
              <a:spcAft>
                <a:spcPct val="0"/>
              </a:spcAft>
              <a:buClr>
                <a:schemeClr val="bg2"/>
              </a:buClr>
              <a:buSzPct val="110000"/>
              <a:buFont typeface="Wingdings" panose="05000000000000000000" pitchFamily="2" charset="2"/>
              <a:buChar char="§"/>
            </a:pPr>
            <a:r>
              <a:rPr lang="en-GB" altLang="en-US" sz="1600" b="1" dirty="0">
                <a:cs typeface="Arial" pitchFamily="34" charset="0"/>
              </a:rPr>
              <a:t>Child development</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dirty="0">
                <a:cs typeface="Arial" pitchFamily="34" charset="0"/>
              </a:rPr>
              <a:t>Missed key motor developmental milestones at 10 months and age 3</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dirty="0">
                <a:cs typeface="Arial" pitchFamily="34" charset="0"/>
              </a:rPr>
              <a:t>Lower problem solving and vocabulary ability at ages 3 and 5</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b="1" u="sng" dirty="0">
                <a:cs typeface="Arial" pitchFamily="34" charset="0"/>
              </a:rPr>
              <a:t>Higher levels of social, emotional and behavioural difficulties at ages 4 and 5</a:t>
            </a:r>
          </a:p>
          <a:p>
            <a:pPr eaLnBrk="1" fontAlgn="base" hangingPunct="1">
              <a:lnSpc>
                <a:spcPct val="100000"/>
              </a:lnSpc>
              <a:spcBef>
                <a:spcPct val="30000"/>
              </a:spcBef>
              <a:spcAft>
                <a:spcPct val="0"/>
              </a:spcAft>
              <a:buClr>
                <a:schemeClr val="bg2"/>
              </a:buClr>
              <a:buSzPct val="110000"/>
              <a:buFont typeface="Wingdings" panose="05000000000000000000" pitchFamily="2" charset="2"/>
              <a:buChar char="§"/>
            </a:pPr>
            <a:r>
              <a:rPr lang="en-GB" altLang="en-US" sz="1600" b="1" dirty="0">
                <a:cs typeface="Arial" pitchFamily="34" charset="0"/>
              </a:rPr>
              <a:t>Family structure, couple relationships and parental wellbeing</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dirty="0">
                <a:cs typeface="Arial" pitchFamily="34" charset="0"/>
              </a:rPr>
              <a:t>Parents with less secure relationships and/or who separated before the child was aged six</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b="1" u="sng" dirty="0">
                <a:cs typeface="Arial" pitchFamily="34" charset="0"/>
              </a:rPr>
              <a:t>(Only if a limiting disability)…Parents with</a:t>
            </a:r>
            <a:r>
              <a:rPr lang="en-GB" altLang="en-US" sz="1600" dirty="0">
                <a:cs typeface="Arial" pitchFamily="34" charset="0"/>
              </a:rPr>
              <a:t> lower mental wellbeing, </a:t>
            </a:r>
            <a:r>
              <a:rPr lang="en-GB" altLang="en-US" sz="1600" b="1" u="sng" dirty="0">
                <a:cs typeface="Arial" pitchFamily="34" charset="0"/>
              </a:rPr>
              <a:t>lower parent-child ‘warmth’ and</a:t>
            </a:r>
            <a:r>
              <a:rPr lang="en-GB" altLang="en-US" sz="1600" u="sng" dirty="0">
                <a:cs typeface="Arial" pitchFamily="34" charset="0"/>
              </a:rPr>
              <a:t> </a:t>
            </a:r>
            <a:r>
              <a:rPr lang="en-GB" altLang="en-US" sz="1600" b="1" u="sng" dirty="0">
                <a:cs typeface="Arial" pitchFamily="34" charset="0"/>
              </a:rPr>
              <a:t>higher parental stress</a:t>
            </a:r>
            <a:r>
              <a:rPr lang="en-GB" altLang="en-US" sz="1600" b="1" dirty="0">
                <a:cs typeface="Arial" pitchFamily="34" charset="0"/>
              </a:rPr>
              <a:t> Parents’ experience of services and attitudes to support</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dirty="0">
                <a:cs typeface="Arial" pitchFamily="34" charset="0"/>
              </a:rPr>
              <a:t>Parents drawing on greater levels of information on child health and behaviour</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dirty="0">
                <a:cs typeface="Arial" pitchFamily="34" charset="0"/>
              </a:rPr>
              <a:t>Parents with slightly more negative perceptions of seeking and receiving support</a:t>
            </a:r>
          </a:p>
          <a:p>
            <a:pPr lvl="1" eaLnBrk="1" fontAlgn="base" hangingPunct="1">
              <a:lnSpc>
                <a:spcPct val="100000"/>
              </a:lnSpc>
              <a:spcBef>
                <a:spcPct val="30000"/>
              </a:spcBef>
              <a:spcAft>
                <a:spcPct val="0"/>
              </a:spcAft>
              <a:buSzPct val="110000"/>
              <a:buFont typeface="Wingdings" panose="05000000000000000000" pitchFamily="2" charset="2"/>
              <a:buChar char="§"/>
            </a:pPr>
            <a:r>
              <a:rPr lang="en-GB" altLang="en-US" sz="1600" dirty="0">
                <a:cs typeface="Arial" pitchFamily="34" charset="0"/>
              </a:rPr>
              <a:t>Parents with slightly lower satisfaction with childcare</a:t>
            </a:r>
          </a:p>
          <a:p>
            <a:pPr lvl="1" eaLnBrk="1" fontAlgn="base" hangingPunct="1">
              <a:lnSpc>
                <a:spcPct val="100000"/>
              </a:lnSpc>
              <a:spcBef>
                <a:spcPct val="50000"/>
              </a:spcBef>
              <a:spcAft>
                <a:spcPct val="0"/>
              </a:spcAft>
              <a:buClrTx/>
              <a:buSzTx/>
              <a:buFontTx/>
              <a:buChar char="•"/>
            </a:pPr>
            <a:endParaRPr lang="en-US" altLang="en-US" sz="1600" dirty="0">
              <a:solidFill>
                <a:srgbClr val="E1B6D7"/>
              </a:solidFill>
              <a:cs typeface="Arial" pitchFamily="34" charset="0"/>
            </a:endParaRPr>
          </a:p>
        </p:txBody>
      </p:sp>
    </p:spTree>
    <p:extLst>
      <p:ext uri="{BB962C8B-B14F-4D97-AF65-F5344CB8AC3E}">
        <p14:creationId xmlns:p14="http://schemas.microsoft.com/office/powerpoint/2010/main" val="342601184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501161" y="458791"/>
            <a:ext cx="8258908" cy="827087"/>
          </a:xfrm>
        </p:spPr>
        <p:txBody>
          <a:bodyPr/>
          <a:lstStyle/>
          <a:p>
            <a:pPr eaLnBrk="1" hangingPunct="1"/>
            <a:r>
              <a:rPr lang="en-US" altLang="en-US" sz="2600" smtClean="0"/>
              <a:t>% of children with a score in the SDQ total difficulties scale in the normal, moderate or severe ranges at ages 4 and 5 by disability</a:t>
            </a:r>
          </a:p>
        </p:txBody>
      </p:sp>
      <p:graphicFrame>
        <p:nvGraphicFramePr>
          <p:cNvPr id="40963" name="Object 3"/>
          <p:cNvGraphicFramePr>
            <a:graphicFrameLocks noGrp="1" noChangeAspect="1"/>
          </p:cNvGraphicFramePr>
          <p:nvPr>
            <p:ph idx="4294967295"/>
          </p:nvPr>
        </p:nvGraphicFramePr>
        <p:xfrm>
          <a:off x="552450" y="1970088"/>
          <a:ext cx="8146073" cy="3357562"/>
        </p:xfrm>
        <a:graphic>
          <a:graphicData uri="http://schemas.openxmlformats.org/presentationml/2006/ole">
            <mc:AlternateContent xmlns:mc="http://schemas.openxmlformats.org/markup-compatibility/2006">
              <mc:Choice xmlns:v="urn:schemas-microsoft-com:vml" Requires="v">
                <p:oleObj spid="_x0000_s3107" name="Chart" r:id="rId4" imgW="6734251" imgH="2562149" progId="Excel.Chart.8">
                  <p:embed/>
                </p:oleObj>
              </mc:Choice>
              <mc:Fallback>
                <p:oleObj name="Chart" r:id="rId4" imgW="6734251" imgH="25621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7207"/>
                      <a:stretch>
                        <a:fillRect/>
                      </a:stretch>
                    </p:blipFill>
                    <p:spPr bwMode="gray">
                      <a:xfrm>
                        <a:off x="552450" y="1970088"/>
                        <a:ext cx="814607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0964"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8965" t="33922" r="40364" b="62842"/>
          <a:stretch>
            <a:fillRect/>
          </a:stretch>
        </p:blipFill>
        <p:spPr bwMode="auto">
          <a:xfrm>
            <a:off x="4970585" y="1989138"/>
            <a:ext cx="3323492" cy="36036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74630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517287" y="188913"/>
            <a:ext cx="6838950" cy="1143000"/>
          </a:xfrm>
        </p:spPr>
        <p:txBody>
          <a:bodyPr/>
          <a:lstStyle/>
          <a:p>
            <a:pPr eaLnBrk="1" hangingPunct="1"/>
            <a:r>
              <a:rPr lang="en-GB" altLang="en-US" smtClean="0"/>
              <a:t>Summary</a:t>
            </a:r>
          </a:p>
        </p:txBody>
      </p:sp>
      <p:sp>
        <p:nvSpPr>
          <p:cNvPr id="41987" name="Text Box 3"/>
          <p:cNvSpPr txBox="1">
            <a:spLocks noChangeArrowheads="1"/>
          </p:cNvSpPr>
          <p:nvPr/>
        </p:nvSpPr>
        <p:spPr bwMode="auto">
          <a:xfrm>
            <a:off x="436769" y="1557343"/>
            <a:ext cx="7259515"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690563" indent="-233363"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fontAlgn="base">
              <a:lnSpc>
                <a:spcPct val="100000"/>
              </a:lnSpc>
              <a:spcBef>
                <a:spcPct val="50000"/>
              </a:spcBef>
              <a:spcAft>
                <a:spcPct val="0"/>
              </a:spcAft>
              <a:buFontTx/>
              <a:buChar char="•"/>
            </a:pPr>
            <a:r>
              <a:rPr lang="en-GB" altLang="en-US" sz="2000">
                <a:solidFill>
                  <a:srgbClr val="000000"/>
                </a:solidFill>
                <a:cs typeface="Arial" pitchFamily="34" charset="0"/>
              </a:rPr>
              <a:t>Using the definition applied in this report, the differences between disabled and non-disabled children are not huge</a:t>
            </a:r>
          </a:p>
          <a:p>
            <a:pPr fontAlgn="base">
              <a:lnSpc>
                <a:spcPct val="100000"/>
              </a:lnSpc>
              <a:spcBef>
                <a:spcPct val="50000"/>
              </a:spcBef>
              <a:spcAft>
                <a:spcPct val="0"/>
              </a:spcAft>
              <a:buFontTx/>
              <a:buChar char="•"/>
            </a:pPr>
            <a:r>
              <a:rPr lang="en-GB" altLang="en-US" sz="2000">
                <a:solidFill>
                  <a:srgbClr val="000000"/>
                </a:solidFill>
                <a:cs typeface="Arial" pitchFamily="34" charset="0"/>
              </a:rPr>
              <a:t>It appears that the clear differences in the socio-economic characteristics between disabled and non-disabled children may be behind the many other differences between these children.</a:t>
            </a:r>
          </a:p>
          <a:p>
            <a:pPr fontAlgn="base">
              <a:lnSpc>
                <a:spcPct val="100000"/>
              </a:lnSpc>
              <a:spcBef>
                <a:spcPct val="50000"/>
              </a:spcBef>
              <a:spcAft>
                <a:spcPct val="0"/>
              </a:spcAft>
              <a:buFontTx/>
              <a:buChar char="•"/>
            </a:pPr>
            <a:r>
              <a:rPr lang="en-US" altLang="en-US" sz="2000">
                <a:solidFill>
                  <a:srgbClr val="000000"/>
                </a:solidFill>
                <a:cs typeface="Arial" pitchFamily="34" charset="0"/>
              </a:rPr>
              <a:t>Having a disability was independently linked with:</a:t>
            </a:r>
          </a:p>
          <a:p>
            <a:pPr lvl="1" fontAlgn="base">
              <a:lnSpc>
                <a:spcPct val="100000"/>
              </a:lnSpc>
              <a:spcBef>
                <a:spcPct val="50000"/>
              </a:spcBef>
              <a:spcAft>
                <a:spcPct val="0"/>
              </a:spcAft>
              <a:buClrTx/>
              <a:buSzTx/>
              <a:buFontTx/>
              <a:buChar char="•"/>
            </a:pPr>
            <a:r>
              <a:rPr lang="en-US" altLang="en-US" sz="2000">
                <a:solidFill>
                  <a:srgbClr val="000000"/>
                </a:solidFill>
                <a:cs typeface="Arial" pitchFamily="34" charset="0"/>
              </a:rPr>
              <a:t>A greater likelihood of having early social, emotional or behavioural difficulties. </a:t>
            </a:r>
          </a:p>
          <a:p>
            <a:pPr lvl="1" fontAlgn="base">
              <a:lnSpc>
                <a:spcPct val="100000"/>
              </a:lnSpc>
              <a:spcBef>
                <a:spcPct val="50000"/>
              </a:spcBef>
              <a:spcAft>
                <a:spcPct val="0"/>
              </a:spcAft>
              <a:buClrTx/>
              <a:buSzTx/>
              <a:buFontTx/>
              <a:buChar char="•"/>
            </a:pPr>
            <a:r>
              <a:rPr lang="en-US" altLang="en-US" sz="2000">
                <a:solidFill>
                  <a:srgbClr val="000000"/>
                </a:solidFill>
                <a:cs typeface="Arial" pitchFamily="34" charset="0"/>
              </a:rPr>
              <a:t>For limiting disabilities: lower parent-child warmth and higher parental stress.</a:t>
            </a:r>
          </a:p>
          <a:p>
            <a:pPr fontAlgn="base">
              <a:lnSpc>
                <a:spcPct val="100000"/>
              </a:lnSpc>
              <a:spcBef>
                <a:spcPct val="50000"/>
              </a:spcBef>
              <a:spcAft>
                <a:spcPct val="0"/>
              </a:spcAft>
              <a:buFontTx/>
              <a:buChar char="•"/>
            </a:pPr>
            <a:r>
              <a:rPr lang="en-GB" altLang="en-US" sz="2000">
                <a:solidFill>
                  <a:srgbClr val="000000"/>
                </a:solidFill>
                <a:cs typeface="Arial" pitchFamily="34" charset="0"/>
              </a:rPr>
              <a:t>Other differences not observed potentially because of: the definition applied; sample size; measures used </a:t>
            </a:r>
            <a:endParaRPr lang="en-US" altLang="en-US" sz="2000">
              <a:solidFill>
                <a:srgbClr val="000000"/>
              </a:solidFill>
              <a:cs typeface="Arial" pitchFamily="34" charset="0"/>
            </a:endParaRPr>
          </a:p>
        </p:txBody>
      </p:sp>
      <p:grpSp>
        <p:nvGrpSpPr>
          <p:cNvPr id="41988" name="Group 4"/>
          <p:cNvGrpSpPr>
            <a:grpSpLocks/>
          </p:cNvGrpSpPr>
          <p:nvPr/>
        </p:nvGrpSpPr>
        <p:grpSpPr bwMode="auto">
          <a:xfrm>
            <a:off x="7762147" y="404982"/>
            <a:ext cx="1129811" cy="5329237"/>
            <a:chOff x="5116" y="210"/>
            <a:chExt cx="991" cy="3674"/>
          </a:xfrm>
        </p:grpSpPr>
        <p:pic>
          <p:nvPicPr>
            <p:cNvPr id="41989" name="Picture 5" descr="silhouette_child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161" y="1389"/>
              <a:ext cx="824"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silhouette_toddler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4" y="210"/>
              <a:ext cx="424"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silhouette_child5"/>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16" y="2614"/>
              <a:ext cx="991"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934699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7BD98AC9-B458-4DFD-8DF9-77A4F6143A52}" type="slidenum">
              <a:rPr lang="en-US" altLang="en-US" sz="1600" smtClean="0">
                <a:solidFill>
                  <a:srgbClr val="000000"/>
                </a:solidFill>
                <a:cs typeface="Arial" pitchFamily="34" charset="0"/>
              </a:rPr>
              <a:pPr algn="ctr" eaLnBrk="1" hangingPunct="1">
                <a:lnSpc>
                  <a:spcPct val="100000"/>
                </a:lnSpc>
                <a:spcAft>
                  <a:spcPct val="0"/>
                </a:spcAft>
                <a:buFontTx/>
                <a:buNone/>
              </a:pPr>
              <a:t>28</a:t>
            </a:fld>
            <a:endParaRPr lang="en-US" altLang="en-US" sz="1600" smtClean="0">
              <a:solidFill>
                <a:srgbClr val="000000"/>
              </a:solidFill>
              <a:cs typeface="Arial" pitchFamily="34" charset="0"/>
            </a:endParaRPr>
          </a:p>
        </p:txBody>
      </p:sp>
      <p:sp>
        <p:nvSpPr>
          <p:cNvPr id="9219" name="Rectangle 2"/>
          <p:cNvSpPr>
            <a:spLocks noGrp="1"/>
          </p:cNvSpPr>
          <p:nvPr>
            <p:ph type="title" idx="4294967295"/>
          </p:nvPr>
        </p:nvSpPr>
        <p:spPr/>
        <p:txBody>
          <a:bodyPr/>
          <a:lstStyle/>
          <a:p>
            <a:pPr eaLnBrk="1" hangingPunct="1"/>
            <a:r>
              <a:rPr lang="en-US" altLang="en-US" dirty="0" smtClean="0">
                <a:latin typeface="Impact" pitchFamily="34" charset="0"/>
              </a:rPr>
              <a:t>Conclusions</a:t>
            </a:r>
          </a:p>
        </p:txBody>
      </p:sp>
      <p:sp>
        <p:nvSpPr>
          <p:cNvPr id="9220" name="Rectangle 3"/>
          <p:cNvSpPr>
            <a:spLocks noGrp="1"/>
          </p:cNvSpPr>
          <p:nvPr>
            <p:ph type="body" idx="4294967295"/>
          </p:nvPr>
        </p:nvSpPr>
        <p:spPr/>
        <p:txBody>
          <a:bodyPr/>
          <a:lstStyle/>
          <a:p>
            <a:pPr eaLnBrk="1" hangingPunct="1">
              <a:lnSpc>
                <a:spcPct val="88000"/>
              </a:lnSpc>
            </a:pPr>
            <a:r>
              <a:rPr lang="en-GB" altLang="en-US" sz="2000" dirty="0" smtClean="0">
                <a:latin typeface="Arial" pitchFamily="34" charset="0"/>
              </a:rPr>
              <a:t>GUS provides a powerful source of data for anyone wishing to carry out quantitative </a:t>
            </a:r>
            <a:r>
              <a:rPr lang="en-GB" altLang="en-US" sz="2000" dirty="0" smtClean="0">
                <a:latin typeface="Arial" pitchFamily="34" charset="0"/>
              </a:rPr>
              <a:t>research</a:t>
            </a:r>
            <a:r>
              <a:rPr lang="en-GB" altLang="en-US" sz="2000" dirty="0" smtClean="0">
                <a:latin typeface="Arial" pitchFamily="34" charset="0"/>
              </a:rPr>
              <a:t> </a:t>
            </a:r>
            <a:r>
              <a:rPr lang="en-GB" altLang="en-US" sz="2000" dirty="0" smtClean="0">
                <a:latin typeface="Arial" pitchFamily="34" charset="0"/>
              </a:rPr>
              <a:t>relating to children’s identities and their everyday life experiences and outcomes. </a:t>
            </a:r>
          </a:p>
          <a:p>
            <a:pPr eaLnBrk="1" hangingPunct="1">
              <a:lnSpc>
                <a:spcPct val="88000"/>
              </a:lnSpc>
            </a:pPr>
            <a:endParaRPr lang="en-GB" altLang="en-US" sz="2000" dirty="0">
              <a:latin typeface="Arial" pitchFamily="34" charset="0"/>
            </a:endParaRPr>
          </a:p>
          <a:p>
            <a:pPr eaLnBrk="1" hangingPunct="1">
              <a:lnSpc>
                <a:spcPct val="88000"/>
              </a:lnSpc>
            </a:pPr>
            <a:r>
              <a:rPr lang="en-GB" altLang="en-US" sz="2000" dirty="0" smtClean="0">
                <a:latin typeface="Arial" pitchFamily="34" charset="0"/>
              </a:rPr>
              <a:t>Some analysis has already explored ways in which identities intersect e.g. disability and income/ disadvantage. </a:t>
            </a:r>
          </a:p>
          <a:p>
            <a:pPr eaLnBrk="1" hangingPunct="1">
              <a:lnSpc>
                <a:spcPct val="88000"/>
              </a:lnSpc>
            </a:pPr>
            <a:endParaRPr lang="en-GB" altLang="en-US" sz="2000" dirty="0">
              <a:latin typeface="Arial" pitchFamily="34" charset="0"/>
            </a:endParaRPr>
          </a:p>
          <a:p>
            <a:pPr eaLnBrk="1" hangingPunct="1">
              <a:lnSpc>
                <a:spcPct val="88000"/>
              </a:lnSpc>
            </a:pPr>
            <a:r>
              <a:rPr lang="en-GB" altLang="en-US" sz="2000" dirty="0" smtClean="0">
                <a:latin typeface="Arial" pitchFamily="34" charset="0"/>
              </a:rPr>
              <a:t>Please get in touch if you would like more information.</a:t>
            </a:r>
          </a:p>
          <a:p>
            <a:pPr eaLnBrk="1" hangingPunct="1">
              <a:lnSpc>
                <a:spcPct val="88000"/>
              </a:lnSpc>
            </a:pPr>
            <a:endParaRPr lang="en-GB" altLang="en-US" sz="2000" dirty="0">
              <a:latin typeface="Arial" pitchFamily="34" charset="0"/>
            </a:endParaRPr>
          </a:p>
          <a:p>
            <a:pPr eaLnBrk="1" hangingPunct="1">
              <a:lnSpc>
                <a:spcPct val="88000"/>
              </a:lnSpc>
            </a:pPr>
            <a:r>
              <a:rPr lang="en-GB" altLang="en-US" sz="2000" dirty="0" smtClean="0">
                <a:latin typeface="Arial" pitchFamily="34" charset="0"/>
              </a:rPr>
              <a:t>And let us know if you plan to use the data. </a:t>
            </a:r>
          </a:p>
        </p:txBody>
      </p:sp>
      <p:sp>
        <p:nvSpPr>
          <p:cNvPr id="9221" name="Text Placeholder 2057"/>
          <p:cNvSpPr>
            <a:spLocks/>
          </p:cNvSpPr>
          <p:nvPr/>
        </p:nvSpPr>
        <p:spPr bwMode="gray">
          <a:xfrm>
            <a:off x="501163" y="6354763"/>
            <a:ext cx="643743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endParaRPr lang="en-US" altLang="en-US" sz="1600" smtClean="0">
              <a:solidFill>
                <a:srgbClr val="000000"/>
              </a:solidFill>
              <a:cs typeface="Arial" pitchFamily="34" charset="0"/>
            </a:endParaRPr>
          </a:p>
        </p:txBody>
      </p:sp>
      <p:pic>
        <p:nvPicPr>
          <p:cNvPr id="9222" name="Picture 5" descr="Apr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66" y="555625"/>
            <a:ext cx="1979734"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Augu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66" y="1901966"/>
            <a:ext cx="1979734"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Janu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66" y="4648200"/>
            <a:ext cx="1979734"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Octob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66" y="3348038"/>
            <a:ext cx="1979734"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05559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AB7712E1-9351-40FF-A213-010A3BF04B92}" type="slidenum">
              <a:rPr lang="en-US" altLang="en-US" sz="1600" smtClean="0">
                <a:solidFill>
                  <a:srgbClr val="000000"/>
                </a:solidFill>
                <a:cs typeface="Arial" pitchFamily="34" charset="0"/>
              </a:rPr>
              <a:pPr algn="ctr" eaLnBrk="1" hangingPunct="1">
                <a:lnSpc>
                  <a:spcPct val="100000"/>
                </a:lnSpc>
                <a:spcAft>
                  <a:spcPct val="0"/>
                </a:spcAft>
                <a:buFontTx/>
                <a:buNone/>
              </a:pPr>
              <a:t>29</a:t>
            </a:fld>
            <a:endParaRPr lang="en-US" altLang="en-US" sz="1600" smtClean="0">
              <a:solidFill>
                <a:srgbClr val="000000"/>
              </a:solidFill>
              <a:cs typeface="Arial" pitchFamily="34" charset="0"/>
            </a:endParaRPr>
          </a:p>
        </p:txBody>
      </p:sp>
      <p:sp>
        <p:nvSpPr>
          <p:cNvPr id="25603" name="Rectangle 2"/>
          <p:cNvSpPr>
            <a:spLocks noGrp="1"/>
          </p:cNvSpPr>
          <p:nvPr>
            <p:ph type="title" idx="4294967295"/>
          </p:nvPr>
        </p:nvSpPr>
        <p:spPr>
          <a:xfrm>
            <a:off x="501164" y="458791"/>
            <a:ext cx="7394331" cy="827087"/>
          </a:xfrm>
        </p:spPr>
        <p:txBody>
          <a:bodyPr/>
          <a:lstStyle/>
          <a:p>
            <a:pPr eaLnBrk="1" hangingPunct="1"/>
            <a:r>
              <a:rPr lang="en-US" altLang="en-US" sz="3200" smtClean="0">
                <a:latin typeface="Impact" pitchFamily="34" charset="0"/>
              </a:rPr>
              <a:t>Impact: how are the study findings being used?</a:t>
            </a:r>
          </a:p>
        </p:txBody>
      </p:sp>
      <p:sp>
        <p:nvSpPr>
          <p:cNvPr id="25604" name="Rectangle 3"/>
          <p:cNvSpPr>
            <a:spLocks noGrp="1"/>
          </p:cNvSpPr>
          <p:nvPr>
            <p:ph type="body" idx="4294967295"/>
          </p:nvPr>
        </p:nvSpPr>
        <p:spPr>
          <a:xfrm>
            <a:off x="501164" y="1484318"/>
            <a:ext cx="7061689" cy="4752975"/>
          </a:xfrm>
        </p:spPr>
        <p:txBody>
          <a:bodyPr/>
          <a:lstStyle/>
          <a:p>
            <a:pPr marL="0" lvl="1" indent="0" eaLnBrk="1" hangingPunct="1">
              <a:buFont typeface="Wingdings" pitchFamily="2" charset="2"/>
              <a:buNone/>
            </a:pPr>
            <a:endParaRPr lang="en-US" altLang="en-US" smtClean="0">
              <a:latin typeface="Arial" pitchFamily="34" charset="0"/>
            </a:endParaRPr>
          </a:p>
        </p:txBody>
      </p:sp>
      <p:sp>
        <p:nvSpPr>
          <p:cNvPr id="25605" name="Text Placeholder 2057"/>
          <p:cNvSpPr>
            <a:spLocks/>
          </p:cNvSpPr>
          <p:nvPr/>
        </p:nvSpPr>
        <p:spPr bwMode="gray">
          <a:xfrm>
            <a:off x="501163" y="6354763"/>
            <a:ext cx="643743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endParaRPr lang="en-US" altLang="en-US" sz="1600" smtClean="0">
              <a:solidFill>
                <a:srgbClr val="000000"/>
              </a:solidFill>
              <a:cs typeface="Arial" pitchFamily="34" charset="0"/>
            </a:endParaRPr>
          </a:p>
        </p:txBody>
      </p:sp>
      <p:grpSp>
        <p:nvGrpSpPr>
          <p:cNvPr id="25606" name="Group 5"/>
          <p:cNvGrpSpPr>
            <a:grpSpLocks/>
          </p:cNvGrpSpPr>
          <p:nvPr/>
        </p:nvGrpSpPr>
        <p:grpSpPr bwMode="auto">
          <a:xfrm>
            <a:off x="7762145" y="404818"/>
            <a:ext cx="1129811" cy="5329237"/>
            <a:chOff x="5116" y="210"/>
            <a:chExt cx="991" cy="3674"/>
          </a:xfrm>
        </p:grpSpPr>
        <p:pic>
          <p:nvPicPr>
            <p:cNvPr id="25619" name="Picture 6" descr="silhouette_child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161" y="1389"/>
              <a:ext cx="824"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7" descr="silhouette_toddler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4" y="210"/>
              <a:ext cx="424"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8" descr="silhouette_child5"/>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16" y="2614"/>
              <a:ext cx="991"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0538" y="3906838"/>
            <a:ext cx="139797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573" y="1501780"/>
            <a:ext cx="1195754"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mvmsan.mvm.ed.ac.uk\mvmhome2\lkelly4\My Pictures\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091" y="2801943"/>
            <a:ext cx="218928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28041" y="1731963"/>
            <a:ext cx="268165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10556" y="2565400"/>
            <a:ext cx="147417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03936" y="3694114"/>
            <a:ext cx="2324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18695" y="3178175"/>
            <a:ext cx="17145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18692" y="4159250"/>
            <a:ext cx="140823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7092" y="4760918"/>
            <a:ext cx="1216269"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54622" y="5607055"/>
            <a:ext cx="3530111"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66592" y="4516438"/>
            <a:ext cx="1537189"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6"/>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45022" y="1881193"/>
            <a:ext cx="147417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15727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6386" name="Title 1"/>
          <p:cNvSpPr>
            <a:spLocks/>
          </p:cNvSpPr>
          <p:nvPr/>
        </p:nvSpPr>
        <p:spPr bwMode="gray">
          <a:xfrm>
            <a:off x="451344" y="-26988"/>
            <a:ext cx="5067300" cy="14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265113" indent="-265113"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533400" indent="-2667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801688"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1069975" indent="-2667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15271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19843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24415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2898775" indent="-2667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lnSpc>
                <a:spcPct val="100000"/>
              </a:lnSpc>
              <a:spcAft>
                <a:spcPct val="0"/>
              </a:spcAft>
              <a:buFontTx/>
              <a:buNone/>
            </a:pPr>
            <a:r>
              <a:rPr lang="en-US" altLang="en-US" sz="4800" smtClean="0">
                <a:solidFill>
                  <a:srgbClr val="000000"/>
                </a:solidFill>
                <a:latin typeface="Impact" pitchFamily="34" charset="0"/>
                <a:cs typeface="Arial" pitchFamily="34" charset="0"/>
              </a:rPr>
              <a:t>Overview of the study</a:t>
            </a:r>
          </a:p>
        </p:txBody>
      </p:sp>
      <p:pic>
        <p:nvPicPr>
          <p:cNvPr id="16387" name="Picture 7" descr="GUS-01-jan-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187"/>
            <a:ext cx="91440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53157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539262" y="1773241"/>
            <a:ext cx="806547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400" smtClean="0">
              <a:solidFill>
                <a:srgbClr val="000000"/>
              </a:solidFill>
              <a:cs typeface="Arial" pitchFamily="34" charset="0"/>
            </a:endParaRPr>
          </a:p>
          <a:p>
            <a:pPr algn="ctr" eaLnBrk="1" fontAlgn="base" hangingPunct="1">
              <a:lnSpc>
                <a:spcPct val="100000"/>
              </a:lnSpc>
              <a:spcBef>
                <a:spcPct val="50000"/>
              </a:spcBef>
              <a:spcAft>
                <a:spcPct val="0"/>
              </a:spcAft>
              <a:buFontTx/>
              <a:buNone/>
            </a:pPr>
            <a:endParaRPr lang="en-GB" altLang="en-US" sz="2400" smtClean="0">
              <a:solidFill>
                <a:srgbClr val="000000"/>
              </a:solidFill>
              <a:cs typeface="Arial" pitchFamily="34" charset="0"/>
            </a:endParaRPr>
          </a:p>
          <a:p>
            <a:pPr algn="ctr" eaLnBrk="1" fontAlgn="base" hangingPunct="1">
              <a:lnSpc>
                <a:spcPct val="100000"/>
              </a:lnSpc>
              <a:spcBef>
                <a:spcPct val="50000"/>
              </a:spcBef>
              <a:spcAft>
                <a:spcPct val="0"/>
              </a:spcAft>
              <a:buFontTx/>
              <a:buNone/>
            </a:pPr>
            <a:endParaRPr lang="en-GB" altLang="en-US" sz="2400" smtClean="0">
              <a:solidFill>
                <a:srgbClr val="000000"/>
              </a:solidFill>
              <a:cs typeface="Arial" pitchFamily="34" charset="0"/>
            </a:endParaRPr>
          </a:p>
        </p:txBody>
      </p:sp>
      <p:sp>
        <p:nvSpPr>
          <p:cNvPr id="26627" name="Rectangle 5"/>
          <p:cNvSpPr>
            <a:spLocks noChangeArrowheads="1"/>
          </p:cNvSpPr>
          <p:nvPr/>
        </p:nvSpPr>
        <p:spPr bwMode="auto">
          <a:xfrm>
            <a:off x="383932" y="4437065"/>
            <a:ext cx="8247185"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80000"/>
              </a:lnSpc>
              <a:spcBef>
                <a:spcPct val="20000"/>
              </a:spcBef>
              <a:spcAft>
                <a:spcPct val="0"/>
              </a:spcAft>
              <a:buFontTx/>
              <a:buNone/>
            </a:pPr>
            <a:r>
              <a:rPr lang="en-GB" altLang="en-US" sz="1600" i="1" smtClean="0">
                <a:solidFill>
                  <a:srgbClr val="000000"/>
                </a:solidFill>
                <a:cs typeface="Arial" pitchFamily="34" charset="0"/>
              </a:rPr>
              <a:t>GUS is funded by the Scottish Government and is carried out by the ScotCen Social Research in collaboration with the Centre for Research on Families and Relationships (CRFR) at the University of Edinburgh and the MRC Social &amp; Public Health Sciences Unit at Glasgow University</a:t>
            </a:r>
            <a:r>
              <a:rPr lang="en-GB" altLang="en-US" sz="2000" i="1" smtClean="0">
                <a:solidFill>
                  <a:srgbClr val="000000"/>
                </a:solidFill>
                <a:cs typeface="Arial" pitchFamily="34" charset="0"/>
              </a:rPr>
              <a:t> </a:t>
            </a:r>
          </a:p>
        </p:txBody>
      </p:sp>
      <p:sp>
        <p:nvSpPr>
          <p:cNvPr id="26628" name="Rectangle 6"/>
          <p:cNvSpPr>
            <a:spLocks noChangeArrowheads="1"/>
          </p:cNvSpPr>
          <p:nvPr/>
        </p:nvSpPr>
        <p:spPr bwMode="auto">
          <a:xfrm>
            <a:off x="383932" y="333375"/>
            <a:ext cx="498084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lnSpc>
                <a:spcPct val="100000"/>
              </a:lnSpc>
              <a:spcBef>
                <a:spcPct val="50000"/>
              </a:spcBef>
              <a:spcAft>
                <a:spcPct val="0"/>
              </a:spcAft>
              <a:buFontTx/>
              <a:buNone/>
            </a:pPr>
            <a:r>
              <a:rPr lang="en-GB" altLang="en-US" sz="2400" smtClean="0">
                <a:solidFill>
                  <a:srgbClr val="000000"/>
                </a:solidFill>
                <a:latin typeface="Impact" pitchFamily="34" charset="0"/>
                <a:cs typeface="Arial" pitchFamily="34" charset="0"/>
              </a:rPr>
              <a:t>For more information about GUS and to download research findings, please visit: </a:t>
            </a:r>
            <a:r>
              <a:rPr lang="en-GB" altLang="en-US" sz="2400" smtClean="0">
                <a:solidFill>
                  <a:srgbClr val="000000"/>
                </a:solidFill>
                <a:latin typeface="Impact" pitchFamily="34" charset="0"/>
                <a:cs typeface="Arial" pitchFamily="34" charset="0"/>
                <a:hlinkClick r:id="rId3"/>
              </a:rPr>
              <a:t>www.growingupinscotland.org.uk</a:t>
            </a:r>
            <a:endParaRPr lang="en-GB" altLang="en-US" sz="2400" smtClean="0">
              <a:solidFill>
                <a:srgbClr val="000000"/>
              </a:solidFill>
              <a:latin typeface="Impact" pitchFamily="34" charset="0"/>
              <a:cs typeface="Arial" pitchFamily="34" charset="0"/>
            </a:endParaRPr>
          </a:p>
          <a:p>
            <a:pPr eaLnBrk="1" fontAlgn="base" hangingPunct="1">
              <a:lnSpc>
                <a:spcPct val="100000"/>
              </a:lnSpc>
              <a:spcBef>
                <a:spcPct val="50000"/>
              </a:spcBef>
              <a:spcAft>
                <a:spcPct val="0"/>
              </a:spcAft>
              <a:buFontTx/>
              <a:buNone/>
            </a:pPr>
            <a:r>
              <a:rPr lang="en-GB" altLang="en-US" sz="1800" smtClean="0">
                <a:solidFill>
                  <a:srgbClr val="000000"/>
                </a:solidFill>
                <a:latin typeface="Impact" pitchFamily="34" charset="0"/>
                <a:cs typeface="Arial" pitchFamily="34" charset="0"/>
              </a:rPr>
              <a:t>Or contact:</a:t>
            </a:r>
          </a:p>
          <a:p>
            <a:pPr eaLnBrk="1" fontAlgn="base" hangingPunct="1">
              <a:lnSpc>
                <a:spcPct val="100000"/>
              </a:lnSpc>
              <a:spcBef>
                <a:spcPct val="50000"/>
              </a:spcBef>
              <a:spcAft>
                <a:spcPct val="0"/>
              </a:spcAft>
              <a:buFontTx/>
              <a:buNone/>
            </a:pPr>
            <a:r>
              <a:rPr lang="en-GB" altLang="en-US" sz="1800" smtClean="0">
                <a:solidFill>
                  <a:srgbClr val="000000"/>
                </a:solidFill>
                <a:latin typeface="Impact" pitchFamily="34" charset="0"/>
                <a:cs typeface="Arial" pitchFamily="34" charset="0"/>
              </a:rPr>
              <a:t>Paul Bradshaw, Senior Research Director</a:t>
            </a:r>
          </a:p>
          <a:p>
            <a:pPr eaLnBrk="1" fontAlgn="base" hangingPunct="1">
              <a:lnSpc>
                <a:spcPct val="100000"/>
              </a:lnSpc>
              <a:spcBef>
                <a:spcPct val="50000"/>
              </a:spcBef>
              <a:spcAft>
                <a:spcPct val="0"/>
              </a:spcAft>
              <a:buFontTx/>
              <a:buNone/>
            </a:pPr>
            <a:r>
              <a:rPr lang="en-GB" altLang="en-US" sz="1800" smtClean="0">
                <a:solidFill>
                  <a:srgbClr val="000000"/>
                </a:solidFill>
                <a:latin typeface="Impact" pitchFamily="34" charset="0"/>
                <a:cs typeface="Arial" pitchFamily="34" charset="0"/>
                <a:hlinkClick r:id="rId4"/>
              </a:rPr>
              <a:t>paul.bradshaw@scotcen.org.uk</a:t>
            </a:r>
            <a:endParaRPr lang="en-GB" altLang="en-US" sz="1800" smtClean="0">
              <a:solidFill>
                <a:srgbClr val="000000"/>
              </a:solidFill>
              <a:latin typeface="Impact" pitchFamily="34" charset="0"/>
              <a:cs typeface="Arial" pitchFamily="34" charset="0"/>
            </a:endParaRPr>
          </a:p>
          <a:p>
            <a:pPr eaLnBrk="1" fontAlgn="base" hangingPunct="1">
              <a:lnSpc>
                <a:spcPct val="100000"/>
              </a:lnSpc>
              <a:spcBef>
                <a:spcPct val="50000"/>
              </a:spcBef>
              <a:spcAft>
                <a:spcPct val="0"/>
              </a:spcAft>
              <a:buFontTx/>
              <a:buNone/>
            </a:pPr>
            <a:r>
              <a:rPr lang="en-GB" altLang="en-US" sz="1800" smtClean="0">
                <a:solidFill>
                  <a:srgbClr val="000000"/>
                </a:solidFill>
                <a:latin typeface="Impact" pitchFamily="34" charset="0"/>
                <a:cs typeface="Arial" pitchFamily="34" charset="0"/>
              </a:rPr>
              <a:t>Lesley Kelly, GUS Dissemination Officer</a:t>
            </a:r>
          </a:p>
          <a:p>
            <a:pPr eaLnBrk="1" fontAlgn="base" hangingPunct="1">
              <a:lnSpc>
                <a:spcPct val="100000"/>
              </a:lnSpc>
              <a:spcBef>
                <a:spcPct val="50000"/>
              </a:spcBef>
              <a:spcAft>
                <a:spcPct val="0"/>
              </a:spcAft>
              <a:buFontTx/>
              <a:buNone/>
            </a:pPr>
            <a:r>
              <a:rPr lang="en-GB" altLang="en-US" sz="2000" smtClean="0">
                <a:solidFill>
                  <a:srgbClr val="000000"/>
                </a:solidFill>
                <a:latin typeface="Impact" pitchFamily="34" charset="0"/>
                <a:cs typeface="Arial" pitchFamily="34" charset="0"/>
                <a:hlinkClick r:id="rId5"/>
              </a:rPr>
              <a:t>lesley.kelly@ed.ac.uk</a:t>
            </a:r>
            <a:endParaRPr lang="en-GB" altLang="en-US" sz="2000" smtClean="0">
              <a:solidFill>
                <a:srgbClr val="000000"/>
              </a:solidFill>
              <a:latin typeface="Impact" pitchFamily="34" charset="0"/>
              <a:cs typeface="Arial" pitchFamily="34" charset="0"/>
            </a:endParaRPr>
          </a:p>
          <a:p>
            <a:pPr eaLnBrk="1" fontAlgn="base" hangingPunct="1">
              <a:lnSpc>
                <a:spcPct val="100000"/>
              </a:lnSpc>
              <a:spcBef>
                <a:spcPct val="50000"/>
              </a:spcBef>
              <a:spcAft>
                <a:spcPct val="0"/>
              </a:spcAft>
              <a:buFontTx/>
              <a:buNone/>
            </a:pPr>
            <a:r>
              <a:rPr lang="en-GB" altLang="en-US" sz="2000" smtClean="0">
                <a:solidFill>
                  <a:srgbClr val="000000"/>
                </a:solidFill>
                <a:latin typeface="Impact" pitchFamily="34" charset="0"/>
                <a:cs typeface="Arial" pitchFamily="34" charset="0"/>
              </a:rPr>
              <a:t>Follow us on Twitter @growingupinscot</a:t>
            </a:r>
          </a:p>
        </p:txBody>
      </p:sp>
      <p:pic>
        <p:nvPicPr>
          <p:cNvPr id="26629" name="Picture 8" descr="mrc-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298" y="5516563"/>
            <a:ext cx="244865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scottish government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7075" y="5373691"/>
            <a:ext cx="129686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075" y="5578475"/>
            <a:ext cx="180095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06921" y="5272091"/>
            <a:ext cx="1679331"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25917" y="1773241"/>
            <a:ext cx="353304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7431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7BD98AC9-B458-4DFD-8DF9-77A4F6143A52}" type="slidenum">
              <a:rPr lang="en-US" altLang="en-US" sz="1600" smtClean="0">
                <a:solidFill>
                  <a:srgbClr val="000000"/>
                </a:solidFill>
                <a:cs typeface="Arial" pitchFamily="34" charset="0"/>
              </a:rPr>
              <a:pPr algn="ctr" eaLnBrk="1" hangingPunct="1">
                <a:lnSpc>
                  <a:spcPct val="100000"/>
                </a:lnSpc>
                <a:spcAft>
                  <a:spcPct val="0"/>
                </a:spcAft>
                <a:buFontTx/>
                <a:buNone/>
              </a:pPr>
              <a:t>4</a:t>
            </a:fld>
            <a:endParaRPr lang="en-US" altLang="en-US" sz="1600" smtClean="0">
              <a:solidFill>
                <a:srgbClr val="000000"/>
              </a:solidFill>
              <a:cs typeface="Arial" pitchFamily="34" charset="0"/>
            </a:endParaRPr>
          </a:p>
        </p:txBody>
      </p:sp>
      <p:sp>
        <p:nvSpPr>
          <p:cNvPr id="9219" name="Rectangle 2"/>
          <p:cNvSpPr>
            <a:spLocks noGrp="1"/>
          </p:cNvSpPr>
          <p:nvPr>
            <p:ph type="title" idx="4294967295"/>
          </p:nvPr>
        </p:nvSpPr>
        <p:spPr/>
        <p:txBody>
          <a:bodyPr/>
          <a:lstStyle/>
          <a:p>
            <a:pPr eaLnBrk="1" hangingPunct="1"/>
            <a:r>
              <a:rPr lang="en-US" altLang="en-US" smtClean="0">
                <a:latin typeface="Impact" pitchFamily="34" charset="0"/>
              </a:rPr>
              <a:t>The purpose of GUS</a:t>
            </a:r>
          </a:p>
        </p:txBody>
      </p:sp>
      <p:sp>
        <p:nvSpPr>
          <p:cNvPr id="9220" name="Rectangle 3"/>
          <p:cNvSpPr>
            <a:spLocks noGrp="1"/>
          </p:cNvSpPr>
          <p:nvPr>
            <p:ph type="body" idx="4294967295"/>
          </p:nvPr>
        </p:nvSpPr>
        <p:spPr/>
        <p:txBody>
          <a:bodyPr/>
          <a:lstStyle/>
          <a:p>
            <a:pPr eaLnBrk="1" hangingPunct="1">
              <a:lnSpc>
                <a:spcPct val="88000"/>
              </a:lnSpc>
            </a:pPr>
            <a:r>
              <a:rPr lang="en-GB" altLang="en-US" sz="2000" smtClean="0">
                <a:latin typeface="Arial" pitchFamily="34" charset="0"/>
              </a:rPr>
              <a:t>“To generate, through robust methods, specifically Scottish data about outcomes throughout childhood and into adulthood for children growing up in Scotland across a range of key domains:</a:t>
            </a:r>
          </a:p>
          <a:p>
            <a:pPr eaLnBrk="1" hangingPunct="1">
              <a:lnSpc>
                <a:spcPct val="88000"/>
              </a:lnSpc>
              <a:buFont typeface="Arial" pitchFamily="34" charset="0"/>
              <a:buChar char="•"/>
            </a:pPr>
            <a:r>
              <a:rPr lang="en-GB" altLang="en-US" sz="2000" smtClean="0">
                <a:latin typeface="Arial" pitchFamily="34" charset="0"/>
              </a:rPr>
              <a:t> Cognitive, social, emotional and behavioural development</a:t>
            </a:r>
          </a:p>
          <a:p>
            <a:pPr eaLnBrk="1" hangingPunct="1">
              <a:lnSpc>
                <a:spcPct val="88000"/>
              </a:lnSpc>
              <a:buFont typeface="Arial" pitchFamily="34" charset="0"/>
              <a:buChar char="•"/>
            </a:pPr>
            <a:r>
              <a:rPr lang="en-GB" altLang="en-US" sz="2000" smtClean="0">
                <a:latin typeface="Arial" pitchFamily="34" charset="0"/>
              </a:rPr>
              <a:t> Physical and mental health and wellbeing</a:t>
            </a:r>
          </a:p>
          <a:p>
            <a:pPr eaLnBrk="1" hangingPunct="1">
              <a:lnSpc>
                <a:spcPct val="88000"/>
              </a:lnSpc>
              <a:buFont typeface="Arial" pitchFamily="34" charset="0"/>
              <a:buChar char="•"/>
            </a:pPr>
            <a:r>
              <a:rPr lang="en-GB" altLang="en-US" sz="2000" smtClean="0">
                <a:latin typeface="Arial" pitchFamily="34" charset="0"/>
              </a:rPr>
              <a:t> Childcare, education and employment</a:t>
            </a:r>
          </a:p>
          <a:p>
            <a:pPr eaLnBrk="1" hangingPunct="1">
              <a:lnSpc>
                <a:spcPct val="88000"/>
              </a:lnSpc>
              <a:buFont typeface="Arial" pitchFamily="34" charset="0"/>
              <a:buChar char="•"/>
            </a:pPr>
            <a:r>
              <a:rPr lang="en-GB" altLang="en-US" sz="2000" smtClean="0">
                <a:latin typeface="Arial" pitchFamily="34" charset="0"/>
              </a:rPr>
              <a:t> Home, family, community and social networks </a:t>
            </a:r>
          </a:p>
          <a:p>
            <a:pPr eaLnBrk="1" hangingPunct="1">
              <a:lnSpc>
                <a:spcPct val="88000"/>
              </a:lnSpc>
              <a:buFont typeface="Arial" pitchFamily="34" charset="0"/>
              <a:buChar char="•"/>
            </a:pPr>
            <a:r>
              <a:rPr lang="en-GB" altLang="en-US" sz="2000" smtClean="0">
                <a:latin typeface="Arial" pitchFamily="34" charset="0"/>
              </a:rPr>
              <a:t> Involvement in offending and risky behaviour</a:t>
            </a:r>
          </a:p>
          <a:p>
            <a:pPr eaLnBrk="1" hangingPunct="1">
              <a:lnSpc>
                <a:spcPct val="88000"/>
              </a:lnSpc>
            </a:pPr>
            <a:r>
              <a:rPr lang="en-GB" altLang="en-US" sz="2000" smtClean="0">
                <a:latin typeface="Arial" pitchFamily="34" charset="0"/>
              </a:rPr>
              <a:t>Such data will encompass, in particular, topics where Scottish evidence is lacking and policy areas where Scotland differs from the rest of the UK.”</a:t>
            </a:r>
          </a:p>
        </p:txBody>
      </p:sp>
      <p:sp>
        <p:nvSpPr>
          <p:cNvPr id="9221" name="Text Placeholder 2057"/>
          <p:cNvSpPr>
            <a:spLocks/>
          </p:cNvSpPr>
          <p:nvPr/>
        </p:nvSpPr>
        <p:spPr bwMode="gray">
          <a:xfrm>
            <a:off x="501163" y="6354763"/>
            <a:ext cx="643743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endParaRPr lang="en-US" altLang="en-US" sz="1600" smtClean="0">
              <a:solidFill>
                <a:srgbClr val="000000"/>
              </a:solidFill>
              <a:cs typeface="Arial" pitchFamily="34" charset="0"/>
            </a:endParaRPr>
          </a:p>
        </p:txBody>
      </p:sp>
      <p:pic>
        <p:nvPicPr>
          <p:cNvPr id="9222" name="Picture 5" descr="Apr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66" y="555625"/>
            <a:ext cx="1979734"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Augu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66" y="1901966"/>
            <a:ext cx="1979734"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Janu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66" y="4648200"/>
            <a:ext cx="1979734"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Octob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66" y="3348038"/>
            <a:ext cx="1979734"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7455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r>
              <a:rPr lang="en-US" altLang="en-US" smtClean="0">
                <a:latin typeface="Impact" pitchFamily="34" charset="0"/>
              </a:rPr>
              <a:t>Study design: overview</a:t>
            </a:r>
          </a:p>
        </p:txBody>
      </p:sp>
      <p:sp>
        <p:nvSpPr>
          <p:cNvPr id="17411" name="Rectangle 3"/>
          <p:cNvSpPr>
            <a:spLocks noGrp="1"/>
          </p:cNvSpPr>
          <p:nvPr>
            <p:ph type="body" idx="4294967295"/>
          </p:nvPr>
        </p:nvSpPr>
        <p:spPr>
          <a:xfrm>
            <a:off x="501168" y="1773238"/>
            <a:ext cx="6438900" cy="3960812"/>
          </a:xfrm>
        </p:spPr>
        <p:txBody>
          <a:bodyPr/>
          <a:lstStyle/>
          <a:p>
            <a:pPr lvl="1" eaLnBrk="1" hangingPunct="1">
              <a:lnSpc>
                <a:spcPct val="78000"/>
              </a:lnSpc>
            </a:pPr>
            <a:r>
              <a:rPr lang="en-GB" altLang="en-US" smtClean="0"/>
              <a:t>National sample capable of analysis by urban/rural, deprived/non-deprived and other sub-groups of interest</a:t>
            </a:r>
          </a:p>
          <a:p>
            <a:pPr lvl="1" eaLnBrk="1" hangingPunct="1">
              <a:lnSpc>
                <a:spcPct val="78000"/>
              </a:lnSpc>
            </a:pPr>
            <a:r>
              <a:rPr lang="en-GB" altLang="en-US" smtClean="0"/>
              <a:t>Sample drawn from Child Benefit Records</a:t>
            </a:r>
          </a:p>
          <a:p>
            <a:pPr lvl="2" eaLnBrk="1" hangingPunct="1">
              <a:lnSpc>
                <a:spcPct val="78000"/>
              </a:lnSpc>
            </a:pPr>
            <a:r>
              <a:rPr lang="en-GB" altLang="en-US" sz="1800" smtClean="0"/>
              <a:t>Good coverage</a:t>
            </a:r>
          </a:p>
          <a:p>
            <a:pPr lvl="2" eaLnBrk="1" hangingPunct="1">
              <a:lnSpc>
                <a:spcPct val="78000"/>
              </a:lnSpc>
            </a:pPr>
            <a:r>
              <a:rPr lang="en-GB" altLang="en-US" sz="1800" smtClean="0"/>
              <a:t>Some limitations</a:t>
            </a:r>
          </a:p>
          <a:p>
            <a:pPr lvl="1" eaLnBrk="1" hangingPunct="1">
              <a:lnSpc>
                <a:spcPct val="78000"/>
              </a:lnSpc>
            </a:pPr>
            <a:r>
              <a:rPr lang="en-GB" altLang="en-US" smtClean="0"/>
              <a:t>Three cohorts:</a:t>
            </a:r>
          </a:p>
          <a:p>
            <a:pPr lvl="2" eaLnBrk="1" hangingPunct="1">
              <a:lnSpc>
                <a:spcPct val="78000"/>
              </a:lnSpc>
            </a:pPr>
            <a:r>
              <a:rPr lang="en-GB" altLang="en-US" sz="1800" smtClean="0"/>
              <a:t>Birth cohort 1: 5217 children, born 2004/05, aged 10.5 months at the 1</a:t>
            </a:r>
            <a:r>
              <a:rPr lang="en-GB" altLang="en-US" sz="1800" baseline="30000" smtClean="0"/>
              <a:t>st</a:t>
            </a:r>
            <a:r>
              <a:rPr lang="en-GB" altLang="en-US" sz="1800" smtClean="0"/>
              <a:t> interview</a:t>
            </a:r>
          </a:p>
          <a:p>
            <a:pPr lvl="2" eaLnBrk="1" hangingPunct="1">
              <a:lnSpc>
                <a:spcPct val="78000"/>
              </a:lnSpc>
            </a:pPr>
            <a:r>
              <a:rPr lang="en-GB" altLang="en-US" sz="1800" smtClean="0"/>
              <a:t>Child cohort: 2859 children, born 2002/03, aged 34.5 months at the 1</a:t>
            </a:r>
            <a:r>
              <a:rPr lang="en-GB" altLang="en-US" sz="1800" baseline="30000" smtClean="0"/>
              <a:t>st</a:t>
            </a:r>
            <a:r>
              <a:rPr lang="en-GB" altLang="en-US" sz="1800" smtClean="0"/>
              <a:t> interview </a:t>
            </a:r>
          </a:p>
          <a:p>
            <a:pPr lvl="2" eaLnBrk="1" hangingPunct="1">
              <a:lnSpc>
                <a:spcPct val="78000"/>
              </a:lnSpc>
            </a:pPr>
            <a:r>
              <a:rPr lang="en-GB" altLang="en-US" sz="1800" smtClean="0"/>
              <a:t>Birth cohort 2: 6128 children, born 2010/11 aged 10.5 months at the 1</a:t>
            </a:r>
            <a:r>
              <a:rPr lang="en-GB" altLang="en-US" sz="1800" baseline="30000" smtClean="0"/>
              <a:t>st</a:t>
            </a:r>
            <a:r>
              <a:rPr lang="en-GB" altLang="en-US" sz="1800" smtClean="0"/>
              <a:t> interview</a:t>
            </a:r>
          </a:p>
        </p:txBody>
      </p:sp>
      <p:sp>
        <p:nvSpPr>
          <p:cNvPr id="17412" name="Text Placeholder 2057"/>
          <p:cNvSpPr>
            <a:spLocks/>
          </p:cNvSpPr>
          <p:nvPr/>
        </p:nvSpPr>
        <p:spPr bwMode="gray">
          <a:xfrm>
            <a:off x="501163" y="6354763"/>
            <a:ext cx="643743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eaLnBrk="1" fontAlgn="base" hangingPunct="1"/>
            <a:endParaRPr lang="en-US" altLang="en-US" sz="1600" smtClean="0">
              <a:solidFill>
                <a:srgbClr val="000000"/>
              </a:solidFill>
              <a:cs typeface="Arial" pitchFamily="34" charset="0"/>
            </a:endParaRPr>
          </a:p>
        </p:txBody>
      </p:sp>
      <p:grpSp>
        <p:nvGrpSpPr>
          <p:cNvPr id="17413" name="Group 8"/>
          <p:cNvGrpSpPr>
            <a:grpSpLocks/>
          </p:cNvGrpSpPr>
          <p:nvPr/>
        </p:nvGrpSpPr>
        <p:grpSpPr bwMode="auto">
          <a:xfrm>
            <a:off x="7762147" y="404962"/>
            <a:ext cx="1129811" cy="5329237"/>
            <a:chOff x="5116" y="210"/>
            <a:chExt cx="991" cy="3674"/>
          </a:xfrm>
        </p:grpSpPr>
        <p:pic>
          <p:nvPicPr>
            <p:cNvPr id="17414" name="Picture 9" descr="silhouette_child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161" y="1389"/>
              <a:ext cx="824"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silhouette_toddler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4" y="210"/>
              <a:ext cx="424"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descr="silhouette_child5"/>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16" y="2614"/>
              <a:ext cx="991"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97912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F602DAB1-989F-4BBC-B0C9-E36001100390}" type="slidenum">
              <a:rPr lang="en-US" altLang="en-US" sz="1600" smtClean="0">
                <a:solidFill>
                  <a:srgbClr val="000000"/>
                </a:solidFill>
                <a:cs typeface="Arial" pitchFamily="34" charset="0"/>
              </a:rPr>
              <a:pPr algn="ctr" eaLnBrk="1" hangingPunct="1">
                <a:lnSpc>
                  <a:spcPct val="100000"/>
                </a:lnSpc>
                <a:spcAft>
                  <a:spcPct val="0"/>
                </a:spcAft>
                <a:buFontTx/>
                <a:buNone/>
              </a:pPr>
              <a:t>6</a:t>
            </a:fld>
            <a:endParaRPr lang="en-US" altLang="en-US" sz="1600" smtClean="0">
              <a:solidFill>
                <a:srgbClr val="000000"/>
              </a:solidFill>
              <a:cs typeface="Arial" pitchFamily="34" charset="0"/>
            </a:endParaRPr>
          </a:p>
        </p:txBody>
      </p:sp>
      <p:sp>
        <p:nvSpPr>
          <p:cNvPr id="11267" name="Rectangle 2"/>
          <p:cNvSpPr>
            <a:spLocks noGrp="1"/>
          </p:cNvSpPr>
          <p:nvPr>
            <p:ph type="title" idx="4294967295"/>
          </p:nvPr>
        </p:nvSpPr>
        <p:spPr/>
        <p:txBody>
          <a:bodyPr/>
          <a:lstStyle/>
          <a:p>
            <a:pPr eaLnBrk="1" hangingPunct="1"/>
            <a:r>
              <a:rPr lang="en-US" altLang="en-US" smtClean="0">
                <a:latin typeface="Impact" pitchFamily="34" charset="0"/>
              </a:rPr>
              <a:t>Ages and stages</a:t>
            </a:r>
          </a:p>
        </p:txBody>
      </p:sp>
      <p:graphicFrame>
        <p:nvGraphicFramePr>
          <p:cNvPr id="417795" name="Group 3"/>
          <p:cNvGraphicFramePr>
            <a:graphicFrameLocks noGrp="1"/>
          </p:cNvGraphicFramePr>
          <p:nvPr>
            <p:ph type="tbl" idx="4294967295"/>
            <p:extLst>
              <p:ext uri="{D42A27DB-BD31-4B8C-83A1-F6EECF244321}">
                <p14:modId xmlns:p14="http://schemas.microsoft.com/office/powerpoint/2010/main" val="3149475678"/>
              </p:ext>
            </p:extLst>
          </p:nvPr>
        </p:nvGraphicFramePr>
        <p:xfrm>
          <a:off x="784047" y="1557344"/>
          <a:ext cx="7236069" cy="4602163"/>
        </p:xfrm>
        <a:graphic>
          <a:graphicData uri="http://schemas.openxmlformats.org/drawingml/2006/table">
            <a:tbl>
              <a:tblPr/>
              <a:tblGrid>
                <a:gridCol w="2192215"/>
                <a:gridCol w="1529862"/>
                <a:gridCol w="1727688"/>
                <a:gridCol w="1786304"/>
              </a:tblGrid>
              <a:tr h="442744">
                <a:tc rowSpan="2">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Child’s age</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Cohort/Year of data collection</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442744">
                <a:tc vMerge="1">
                  <a:txBody>
                    <a:bodyPr/>
                    <a:lstStyle/>
                    <a:p>
                      <a:endParaRPr lang="en-GB"/>
                    </a:p>
                  </a:txBody>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Child cohort</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Birth cohort 1</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Birth cohort 2</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10 months</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2005/06</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2010/11</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2</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2006/07</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3</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2005/06</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2007/08</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2013</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4</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2006/07</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2008/09</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5</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2007/08</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2009/10</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2015</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71531">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6</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2008/09</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2010/11</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8</a:t>
                      </a:r>
                      <a:endParaRPr kumimoji="0" lang="en-US" altLang="en-US" sz="1800" b="1" i="0" u="none" strike="noStrike" cap="none" normalizeH="0" baseline="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2012/13</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63592">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Primary 6 (Age 10)</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7" marB="72007"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2014/15</a:t>
                      </a:r>
                      <a:endParaRPr kumimoji="0" lang="en-US" altLang="en-US" sz="1800" b="0" i="0" u="none" strike="noStrike" cap="none" normalizeH="0" baseline="0" smtClean="0">
                        <a:ln>
                          <a:noFill/>
                        </a:ln>
                        <a:solidFill>
                          <a:schemeClr val="tx1"/>
                        </a:solidFill>
                        <a:effectLst/>
                        <a:latin typeface="Arial" charset="0"/>
                      </a:endParaRPr>
                    </a:p>
                  </a:txBody>
                  <a:tcPr marL="66462" marR="66462" marT="72007" marB="72007"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7" marB="72007"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417862" name="Text Box 70"/>
          <p:cNvSpPr txBox="1">
            <a:spLocks noChangeArrowheads="1"/>
          </p:cNvSpPr>
          <p:nvPr/>
        </p:nvSpPr>
        <p:spPr bwMode="auto">
          <a:xfrm>
            <a:off x="5901105" y="5332080"/>
            <a:ext cx="1329103" cy="699404"/>
          </a:xfrm>
          <a:prstGeom prst="rect">
            <a:avLst/>
          </a:prstGeom>
          <a:solidFill>
            <a:schemeClr val="bg2"/>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r>
              <a:rPr lang="en-GB" altLang="en-US" sz="1800" b="1" dirty="0" smtClean="0">
                <a:solidFill>
                  <a:srgbClr val="00B7B4"/>
                </a:solidFill>
                <a:cs typeface="Arial" pitchFamily="34" charset="0"/>
              </a:rPr>
              <a:t>Web survey</a:t>
            </a:r>
            <a:endParaRPr lang="en-US" altLang="en-US" sz="1800" b="1" dirty="0" smtClean="0">
              <a:solidFill>
                <a:srgbClr val="00B7B4"/>
              </a:solidFill>
              <a:cs typeface="Arial" pitchFamily="34" charset="0"/>
            </a:endParaRPr>
          </a:p>
        </p:txBody>
      </p:sp>
      <p:sp>
        <p:nvSpPr>
          <p:cNvPr id="417863" name="Text Box 71"/>
          <p:cNvSpPr txBox="1">
            <a:spLocks noChangeArrowheads="1"/>
          </p:cNvSpPr>
          <p:nvPr/>
        </p:nvSpPr>
        <p:spPr bwMode="auto">
          <a:xfrm>
            <a:off x="5901105" y="6144721"/>
            <a:ext cx="1329103" cy="699404"/>
          </a:xfrm>
          <a:prstGeom prst="rect">
            <a:avLst/>
          </a:prstGeom>
          <a:solidFill>
            <a:schemeClr val="bg2"/>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r>
              <a:rPr lang="en-GB" altLang="en-US" sz="1800" b="1" dirty="0" smtClean="0">
                <a:solidFill>
                  <a:srgbClr val="00B7B4"/>
                </a:solidFill>
                <a:cs typeface="Arial" pitchFamily="34" charset="0"/>
              </a:rPr>
              <a:t>Web survey</a:t>
            </a:r>
            <a:endParaRPr lang="en-US" altLang="en-US" sz="1800" b="1" dirty="0" smtClean="0">
              <a:solidFill>
                <a:srgbClr val="00B7B4"/>
              </a:solidFill>
              <a:cs typeface="Arial" pitchFamily="34" charset="0"/>
            </a:endParaRPr>
          </a:p>
        </p:txBody>
      </p:sp>
      <p:sp>
        <p:nvSpPr>
          <p:cNvPr id="417864" name="Text Box 72"/>
          <p:cNvSpPr txBox="1">
            <a:spLocks noChangeArrowheads="1"/>
          </p:cNvSpPr>
          <p:nvPr/>
        </p:nvSpPr>
        <p:spPr bwMode="auto">
          <a:xfrm>
            <a:off x="7696202" y="3860807"/>
            <a:ext cx="1329104" cy="699404"/>
          </a:xfrm>
          <a:prstGeom prst="rect">
            <a:avLst/>
          </a:prstGeom>
          <a:solidFill>
            <a:schemeClr val="bg2"/>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r>
              <a:rPr lang="en-GB" altLang="en-US" sz="1800" b="1" smtClean="0">
                <a:solidFill>
                  <a:srgbClr val="00B7B4"/>
                </a:solidFill>
                <a:cs typeface="Arial" pitchFamily="34" charset="0"/>
              </a:rPr>
              <a:t>Web survey</a:t>
            </a:r>
            <a:endParaRPr lang="en-US" altLang="en-US" sz="1800" b="1" smtClean="0">
              <a:solidFill>
                <a:srgbClr val="00B7B4"/>
              </a:solidFill>
              <a:cs typeface="Arial" pitchFamily="34" charset="0"/>
            </a:endParaRPr>
          </a:p>
        </p:txBody>
      </p:sp>
      <p:sp>
        <p:nvSpPr>
          <p:cNvPr id="417865" name="Text Box 73"/>
          <p:cNvSpPr txBox="1">
            <a:spLocks noChangeArrowheads="1"/>
          </p:cNvSpPr>
          <p:nvPr/>
        </p:nvSpPr>
        <p:spPr bwMode="auto">
          <a:xfrm>
            <a:off x="6425535" y="3860807"/>
            <a:ext cx="1329104" cy="422405"/>
          </a:xfrm>
          <a:prstGeom prst="rect">
            <a:avLst/>
          </a:prstGeom>
          <a:noFill/>
          <a:ln>
            <a:noFill/>
          </a:ln>
          <a:effectLst/>
          <a:extLst>
            <a:ext uri="{909E8E84-426E-40DD-AFC4-6F175D3DCCD1}">
              <a14:hiddenFill xmlns:a14="http://schemas.microsoft.com/office/drawing/2010/main">
                <a:solidFill>
                  <a:schemeClr val="bg2">
                    <a:alpha val="69019"/>
                  </a:schemeClr>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r>
              <a:rPr lang="en-GB" altLang="en-US" sz="1800" b="1" dirty="0" smtClean="0">
                <a:solidFill>
                  <a:srgbClr val="00B7B4"/>
                </a:solidFill>
                <a:cs typeface="Arial" pitchFamily="34" charset="0"/>
              </a:rPr>
              <a:t>2014</a:t>
            </a:r>
            <a:endParaRPr lang="en-US" altLang="en-US" sz="1800" b="1" dirty="0" smtClean="0">
              <a:solidFill>
                <a:srgbClr val="00B7B4"/>
              </a:solidFill>
              <a:cs typeface="Arial" pitchFamily="34" charset="0"/>
            </a:endParaRPr>
          </a:p>
        </p:txBody>
      </p:sp>
      <p:sp>
        <p:nvSpPr>
          <p:cNvPr id="417866" name="Text Box 74"/>
          <p:cNvSpPr txBox="1">
            <a:spLocks noChangeArrowheads="1"/>
          </p:cNvSpPr>
          <p:nvPr/>
        </p:nvSpPr>
        <p:spPr bwMode="auto">
          <a:xfrm>
            <a:off x="4705353" y="6255574"/>
            <a:ext cx="1329103" cy="422405"/>
          </a:xfrm>
          <a:prstGeom prst="rect">
            <a:avLst/>
          </a:prstGeom>
          <a:noFill/>
          <a:ln>
            <a:noFill/>
          </a:ln>
          <a:effectLst/>
          <a:extLst>
            <a:ext uri="{909E8E84-426E-40DD-AFC4-6F175D3DCCD1}">
              <a14:hiddenFill xmlns:a14="http://schemas.microsoft.com/office/drawing/2010/main">
                <a:solidFill>
                  <a:schemeClr val="bg2">
                    <a:alpha val="69019"/>
                  </a:schemeClr>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r>
              <a:rPr lang="en-GB" altLang="en-US" sz="1800" b="1" dirty="0" smtClean="0">
                <a:solidFill>
                  <a:srgbClr val="00B7B4"/>
                </a:solidFill>
                <a:cs typeface="Arial" pitchFamily="34" charset="0"/>
              </a:rPr>
              <a:t>2015/16</a:t>
            </a:r>
            <a:endParaRPr lang="en-US" altLang="en-US" sz="1800" b="1" dirty="0" smtClean="0">
              <a:solidFill>
                <a:srgbClr val="00B7B4"/>
              </a:solidFill>
              <a:cs typeface="Arial" pitchFamily="34" charset="0"/>
            </a:endParaRPr>
          </a:p>
        </p:txBody>
      </p:sp>
      <p:sp>
        <p:nvSpPr>
          <p:cNvPr id="417867" name="Text Box 75"/>
          <p:cNvSpPr txBox="1">
            <a:spLocks noChangeArrowheads="1"/>
          </p:cNvSpPr>
          <p:nvPr/>
        </p:nvSpPr>
        <p:spPr bwMode="auto">
          <a:xfrm>
            <a:off x="4705353" y="5470643"/>
            <a:ext cx="1329103" cy="422405"/>
          </a:xfrm>
          <a:prstGeom prst="rect">
            <a:avLst/>
          </a:prstGeom>
          <a:noFill/>
          <a:ln>
            <a:noFill/>
          </a:ln>
          <a:effectLst/>
          <a:extLst>
            <a:ext uri="{909E8E84-426E-40DD-AFC4-6F175D3DCCD1}">
              <a14:hiddenFill xmlns:a14="http://schemas.microsoft.com/office/drawing/2010/main">
                <a:solidFill>
                  <a:schemeClr val="bg2">
                    <a:alpha val="69019"/>
                  </a:schemeClr>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1">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r>
              <a:rPr lang="en-GB" altLang="en-US" sz="1800" b="1" dirty="0" smtClean="0">
                <a:solidFill>
                  <a:srgbClr val="00B7B4"/>
                </a:solidFill>
                <a:cs typeface="Arial" pitchFamily="34" charset="0"/>
              </a:rPr>
              <a:t>2013/14</a:t>
            </a:r>
            <a:endParaRPr lang="en-US" altLang="en-US" sz="1800" b="1" dirty="0" smtClean="0">
              <a:solidFill>
                <a:srgbClr val="00B7B4"/>
              </a:solidFill>
              <a:cs typeface="Arial" pitchFamily="34" charset="0"/>
            </a:endParaRPr>
          </a:p>
        </p:txBody>
      </p:sp>
    </p:spTree>
    <p:extLst>
      <p:ext uri="{BB962C8B-B14F-4D97-AF65-F5344CB8AC3E}">
        <p14:creationId xmlns:p14="http://schemas.microsoft.com/office/powerpoint/2010/main" val="1287128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7862"/>
                                        </p:tgtEl>
                                        <p:attrNameLst>
                                          <p:attrName>style.visibility</p:attrName>
                                        </p:attrNameLst>
                                      </p:cBhvr>
                                      <p:to>
                                        <p:strVal val="visible"/>
                                      </p:to>
                                    </p:set>
                                    <p:anim calcmode="lin" valueType="num">
                                      <p:cBhvr>
                                        <p:cTn id="7" dur="500" fill="hold"/>
                                        <p:tgtEl>
                                          <p:spTgt spid="417862"/>
                                        </p:tgtEl>
                                        <p:attrNameLst>
                                          <p:attrName>ppt_w</p:attrName>
                                        </p:attrNameLst>
                                      </p:cBhvr>
                                      <p:tavLst>
                                        <p:tav tm="0">
                                          <p:val>
                                            <p:fltVal val="0"/>
                                          </p:val>
                                        </p:tav>
                                        <p:tav tm="100000">
                                          <p:val>
                                            <p:strVal val="#ppt_w"/>
                                          </p:val>
                                        </p:tav>
                                      </p:tavLst>
                                    </p:anim>
                                    <p:anim calcmode="lin" valueType="num">
                                      <p:cBhvr>
                                        <p:cTn id="8" dur="500" fill="hold"/>
                                        <p:tgtEl>
                                          <p:spTgt spid="41786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17865"/>
                                        </p:tgtEl>
                                        <p:attrNameLst>
                                          <p:attrName>style.visibility</p:attrName>
                                        </p:attrNameLst>
                                      </p:cBhvr>
                                      <p:to>
                                        <p:strVal val="visible"/>
                                      </p:to>
                                    </p:set>
                                    <p:anim calcmode="lin" valueType="num">
                                      <p:cBhvr>
                                        <p:cTn id="11" dur="500" fill="hold"/>
                                        <p:tgtEl>
                                          <p:spTgt spid="417865"/>
                                        </p:tgtEl>
                                        <p:attrNameLst>
                                          <p:attrName>ppt_w</p:attrName>
                                        </p:attrNameLst>
                                      </p:cBhvr>
                                      <p:tavLst>
                                        <p:tav tm="0">
                                          <p:val>
                                            <p:fltVal val="0"/>
                                          </p:val>
                                        </p:tav>
                                        <p:tav tm="100000">
                                          <p:val>
                                            <p:strVal val="#ppt_w"/>
                                          </p:val>
                                        </p:tav>
                                      </p:tavLst>
                                    </p:anim>
                                    <p:anim calcmode="lin" valueType="num">
                                      <p:cBhvr>
                                        <p:cTn id="12" dur="500" fill="hold"/>
                                        <p:tgtEl>
                                          <p:spTgt spid="41786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17863"/>
                                        </p:tgtEl>
                                        <p:attrNameLst>
                                          <p:attrName>style.visibility</p:attrName>
                                        </p:attrNameLst>
                                      </p:cBhvr>
                                      <p:to>
                                        <p:strVal val="visible"/>
                                      </p:to>
                                    </p:set>
                                    <p:anim calcmode="lin" valueType="num">
                                      <p:cBhvr>
                                        <p:cTn id="15" dur="500" fill="hold"/>
                                        <p:tgtEl>
                                          <p:spTgt spid="417863"/>
                                        </p:tgtEl>
                                        <p:attrNameLst>
                                          <p:attrName>ppt_w</p:attrName>
                                        </p:attrNameLst>
                                      </p:cBhvr>
                                      <p:tavLst>
                                        <p:tav tm="0">
                                          <p:val>
                                            <p:fltVal val="0"/>
                                          </p:val>
                                        </p:tav>
                                        <p:tav tm="100000">
                                          <p:val>
                                            <p:strVal val="#ppt_w"/>
                                          </p:val>
                                        </p:tav>
                                      </p:tavLst>
                                    </p:anim>
                                    <p:anim calcmode="lin" valueType="num">
                                      <p:cBhvr>
                                        <p:cTn id="16" dur="500" fill="hold"/>
                                        <p:tgtEl>
                                          <p:spTgt spid="41786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17866"/>
                                        </p:tgtEl>
                                        <p:attrNameLst>
                                          <p:attrName>style.visibility</p:attrName>
                                        </p:attrNameLst>
                                      </p:cBhvr>
                                      <p:to>
                                        <p:strVal val="visible"/>
                                      </p:to>
                                    </p:set>
                                    <p:anim calcmode="lin" valueType="num">
                                      <p:cBhvr>
                                        <p:cTn id="19" dur="500" fill="hold"/>
                                        <p:tgtEl>
                                          <p:spTgt spid="417866"/>
                                        </p:tgtEl>
                                        <p:attrNameLst>
                                          <p:attrName>ppt_w</p:attrName>
                                        </p:attrNameLst>
                                      </p:cBhvr>
                                      <p:tavLst>
                                        <p:tav tm="0">
                                          <p:val>
                                            <p:fltVal val="0"/>
                                          </p:val>
                                        </p:tav>
                                        <p:tav tm="100000">
                                          <p:val>
                                            <p:strVal val="#ppt_w"/>
                                          </p:val>
                                        </p:tav>
                                      </p:tavLst>
                                    </p:anim>
                                    <p:anim calcmode="lin" valueType="num">
                                      <p:cBhvr>
                                        <p:cTn id="20" dur="500" fill="hold"/>
                                        <p:tgtEl>
                                          <p:spTgt spid="41786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17864"/>
                                        </p:tgtEl>
                                        <p:attrNameLst>
                                          <p:attrName>style.visibility</p:attrName>
                                        </p:attrNameLst>
                                      </p:cBhvr>
                                      <p:to>
                                        <p:strVal val="visible"/>
                                      </p:to>
                                    </p:set>
                                    <p:anim calcmode="lin" valueType="num">
                                      <p:cBhvr>
                                        <p:cTn id="23" dur="500" fill="hold"/>
                                        <p:tgtEl>
                                          <p:spTgt spid="417864"/>
                                        </p:tgtEl>
                                        <p:attrNameLst>
                                          <p:attrName>ppt_w</p:attrName>
                                        </p:attrNameLst>
                                      </p:cBhvr>
                                      <p:tavLst>
                                        <p:tav tm="0">
                                          <p:val>
                                            <p:fltVal val="0"/>
                                          </p:val>
                                        </p:tav>
                                        <p:tav tm="100000">
                                          <p:val>
                                            <p:strVal val="#ppt_w"/>
                                          </p:val>
                                        </p:tav>
                                      </p:tavLst>
                                    </p:anim>
                                    <p:anim calcmode="lin" valueType="num">
                                      <p:cBhvr>
                                        <p:cTn id="24" dur="500" fill="hold"/>
                                        <p:tgtEl>
                                          <p:spTgt spid="41786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17867"/>
                                        </p:tgtEl>
                                        <p:attrNameLst>
                                          <p:attrName>style.visibility</p:attrName>
                                        </p:attrNameLst>
                                      </p:cBhvr>
                                      <p:to>
                                        <p:strVal val="visible"/>
                                      </p:to>
                                    </p:set>
                                    <p:anim calcmode="lin" valueType="num">
                                      <p:cBhvr>
                                        <p:cTn id="27" dur="500" fill="hold"/>
                                        <p:tgtEl>
                                          <p:spTgt spid="417867"/>
                                        </p:tgtEl>
                                        <p:attrNameLst>
                                          <p:attrName>ppt_w</p:attrName>
                                        </p:attrNameLst>
                                      </p:cBhvr>
                                      <p:tavLst>
                                        <p:tav tm="0">
                                          <p:val>
                                            <p:fltVal val="0"/>
                                          </p:val>
                                        </p:tav>
                                        <p:tav tm="100000">
                                          <p:val>
                                            <p:strVal val="#ppt_w"/>
                                          </p:val>
                                        </p:tav>
                                      </p:tavLst>
                                    </p:anim>
                                    <p:anim calcmode="lin" valueType="num">
                                      <p:cBhvr>
                                        <p:cTn id="28" dur="500" fill="hold"/>
                                        <p:tgtEl>
                                          <p:spTgt spid="417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62" grpId="0" animBg="1"/>
      <p:bldP spid="417863" grpId="0" animBg="1"/>
      <p:bldP spid="417864" grpId="0" animBg="1"/>
      <p:bldP spid="417865" grpId="0"/>
      <p:bldP spid="417866" grpId="0"/>
      <p:bldP spid="4178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E67764EB-E074-4072-A199-7523087424D4}" type="slidenum">
              <a:rPr lang="en-US" altLang="en-US" sz="1600" smtClean="0">
                <a:solidFill>
                  <a:srgbClr val="000000"/>
                </a:solidFill>
                <a:cs typeface="Arial" pitchFamily="34" charset="0"/>
              </a:rPr>
              <a:pPr algn="ctr" eaLnBrk="1" hangingPunct="1">
                <a:lnSpc>
                  <a:spcPct val="100000"/>
                </a:lnSpc>
                <a:spcAft>
                  <a:spcPct val="0"/>
                </a:spcAft>
                <a:buFontTx/>
                <a:buNone/>
              </a:pPr>
              <a:t>7</a:t>
            </a:fld>
            <a:endParaRPr lang="en-US" altLang="en-US" sz="1600" smtClean="0">
              <a:solidFill>
                <a:srgbClr val="000000"/>
              </a:solidFill>
              <a:cs typeface="Arial" pitchFamily="34" charset="0"/>
            </a:endParaRPr>
          </a:p>
        </p:txBody>
      </p:sp>
      <p:sp>
        <p:nvSpPr>
          <p:cNvPr id="12291" name="Rectangle 2"/>
          <p:cNvSpPr>
            <a:spLocks noGrp="1"/>
          </p:cNvSpPr>
          <p:nvPr>
            <p:ph type="title" idx="4294967295"/>
          </p:nvPr>
        </p:nvSpPr>
        <p:spPr/>
        <p:txBody>
          <a:bodyPr/>
          <a:lstStyle/>
          <a:p>
            <a:pPr eaLnBrk="1" hangingPunct="1"/>
            <a:r>
              <a:rPr lang="en-US" altLang="en-US" smtClean="0">
                <a:latin typeface="Impact" pitchFamily="34" charset="0"/>
              </a:rPr>
              <a:t>Cross-sectional time-specific</a:t>
            </a:r>
          </a:p>
        </p:txBody>
      </p:sp>
      <p:graphicFrame>
        <p:nvGraphicFramePr>
          <p:cNvPr id="385027" name="Group 3"/>
          <p:cNvGraphicFramePr>
            <a:graphicFrameLocks noGrp="1"/>
          </p:cNvGraphicFramePr>
          <p:nvPr>
            <p:ph type="tbl" idx="4294967295"/>
            <p:extLst>
              <p:ext uri="{D42A27DB-BD31-4B8C-83A1-F6EECF244321}">
                <p14:modId xmlns:p14="http://schemas.microsoft.com/office/powerpoint/2010/main" val="3672862695"/>
              </p:ext>
            </p:extLst>
          </p:nvPr>
        </p:nvGraphicFramePr>
        <p:xfrm>
          <a:off x="783983" y="1773238"/>
          <a:ext cx="7236070" cy="4283077"/>
        </p:xfrm>
        <a:graphic>
          <a:graphicData uri="http://schemas.openxmlformats.org/drawingml/2006/table">
            <a:tbl>
              <a:tblPr/>
              <a:tblGrid>
                <a:gridCol w="2192215"/>
                <a:gridCol w="1529862"/>
                <a:gridCol w="1793631"/>
                <a:gridCol w="1720362"/>
              </a:tblGrid>
              <a:tr h="74141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Child’s age</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Child cohort (CC)</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Birth cohort 1 (BC1)</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Birth cohort 2 (BC2)</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2"/>
                          </a:solidFill>
                          <a:effectLst/>
                          <a:latin typeface="Arial" charset="0"/>
                        </a:rPr>
                        <a:t>10 months</a:t>
                      </a:r>
                      <a:endParaRPr kumimoji="0" lang="en-US" altLang="en-US" sz="1800" b="1" i="0" u="none" strike="noStrike" cap="none" normalizeH="0" baseline="0" dirty="0" smtClean="0">
                        <a:ln>
                          <a:noFill/>
                        </a:ln>
                        <a:solidFill>
                          <a:schemeClr val="tx2"/>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2005/06</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2010/11</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Age 2</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2006/07</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Age 3</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2005/06</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2007/08</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2013</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4</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2006/07</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2008/09</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Age 5</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2007/08</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2009/10</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2015</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Age 6</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2008/09</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2"/>
                          </a:solidFill>
                          <a:effectLst/>
                          <a:latin typeface="Arial" charset="0"/>
                        </a:rPr>
                        <a:t>2010/11</a:t>
                      </a:r>
                      <a:endParaRPr kumimoji="0" lang="en-US" altLang="en-US" sz="1800" b="1" i="0" u="none" strike="noStrike" cap="none" normalizeH="0" baseline="0" dirty="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8</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2012/13</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Primary 6 (Age 10)</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2014/15</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2340" name="Rectangle 70"/>
          <p:cNvSpPr>
            <a:spLocks noChangeArrowheads="1"/>
          </p:cNvSpPr>
          <p:nvPr/>
        </p:nvSpPr>
        <p:spPr bwMode="auto">
          <a:xfrm>
            <a:off x="6964977" y="1077671"/>
            <a:ext cx="1862503" cy="453183"/>
          </a:xfrm>
          <a:prstGeom prst="rect">
            <a:avLst/>
          </a:prstGeom>
          <a:solidFill>
            <a:schemeClr val="bg1">
              <a:alpha val="78038"/>
            </a:schemeClr>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2344" name="Rectangle 79"/>
          <p:cNvSpPr>
            <a:spLocks noChangeArrowheads="1"/>
          </p:cNvSpPr>
          <p:nvPr/>
        </p:nvSpPr>
        <p:spPr bwMode="auto">
          <a:xfrm>
            <a:off x="6499047" y="5254382"/>
            <a:ext cx="1595803" cy="453183"/>
          </a:xfrm>
          <a:prstGeom prst="rect">
            <a:avLst/>
          </a:prstGeom>
          <a:solidFill>
            <a:schemeClr val="bg1">
              <a:alpha val="78038"/>
            </a:schemeClr>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2345" name="AutoShape 80"/>
          <p:cNvSpPr>
            <a:spLocks noChangeArrowheads="1"/>
          </p:cNvSpPr>
          <p:nvPr/>
        </p:nvSpPr>
        <p:spPr bwMode="auto">
          <a:xfrm>
            <a:off x="4715454" y="4686426"/>
            <a:ext cx="1529862" cy="504825"/>
          </a:xfrm>
          <a:prstGeom prst="roundRect">
            <a:avLst>
              <a:gd name="adj" fmla="val 16667"/>
            </a:avLst>
          </a:prstGeom>
          <a:noFill/>
          <a:ln w="57150" algn="ctr">
            <a:solidFill>
              <a:schemeClr val="tx2"/>
            </a:solidFill>
            <a:prstDash val="sysDot"/>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2346" name="AutoShape 68"/>
          <p:cNvSpPr>
            <a:spLocks noChangeArrowheads="1"/>
          </p:cNvSpPr>
          <p:nvPr/>
        </p:nvSpPr>
        <p:spPr bwMode="auto">
          <a:xfrm>
            <a:off x="6498987" y="2506628"/>
            <a:ext cx="1529862" cy="501394"/>
          </a:xfrm>
          <a:prstGeom prst="roundRect">
            <a:avLst>
              <a:gd name="adj" fmla="val 16667"/>
            </a:avLst>
          </a:prstGeom>
          <a:noFill/>
          <a:ln w="57150" algn="ctr">
            <a:solidFill>
              <a:schemeClr val="tx2"/>
            </a:solidFill>
            <a:prstDash val="sysDot"/>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Tree>
    <p:extLst>
      <p:ext uri="{BB962C8B-B14F-4D97-AF65-F5344CB8AC3E}">
        <p14:creationId xmlns:p14="http://schemas.microsoft.com/office/powerpoint/2010/main" val="128794557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223F1154-1256-46ED-BBBC-6873AA580261}" type="slidenum">
              <a:rPr lang="en-US" altLang="en-US" sz="1600" smtClean="0">
                <a:solidFill>
                  <a:srgbClr val="000000"/>
                </a:solidFill>
                <a:cs typeface="Arial" pitchFamily="34" charset="0"/>
              </a:rPr>
              <a:pPr algn="ctr" eaLnBrk="1" hangingPunct="1">
                <a:lnSpc>
                  <a:spcPct val="100000"/>
                </a:lnSpc>
                <a:spcAft>
                  <a:spcPct val="0"/>
                </a:spcAft>
                <a:buFontTx/>
                <a:buNone/>
              </a:pPr>
              <a:t>8</a:t>
            </a:fld>
            <a:endParaRPr lang="en-US" altLang="en-US" sz="1600" smtClean="0">
              <a:solidFill>
                <a:srgbClr val="000000"/>
              </a:solidFill>
              <a:cs typeface="Arial" pitchFamily="34" charset="0"/>
            </a:endParaRPr>
          </a:p>
        </p:txBody>
      </p:sp>
      <p:sp>
        <p:nvSpPr>
          <p:cNvPr id="13315" name="Rectangle 2"/>
          <p:cNvSpPr>
            <a:spLocks noGrp="1"/>
          </p:cNvSpPr>
          <p:nvPr>
            <p:ph type="title" idx="4294967295"/>
          </p:nvPr>
        </p:nvSpPr>
        <p:spPr/>
        <p:txBody>
          <a:bodyPr/>
          <a:lstStyle/>
          <a:p>
            <a:pPr eaLnBrk="1" hangingPunct="1"/>
            <a:r>
              <a:rPr lang="en-US" altLang="en-US" smtClean="0">
                <a:latin typeface="Impact" pitchFamily="34" charset="0"/>
              </a:rPr>
              <a:t>Cross-sectional time-series</a:t>
            </a:r>
          </a:p>
        </p:txBody>
      </p:sp>
      <p:graphicFrame>
        <p:nvGraphicFramePr>
          <p:cNvPr id="382979" name="Group 3"/>
          <p:cNvGraphicFramePr>
            <a:graphicFrameLocks noGrp="1"/>
          </p:cNvGraphicFramePr>
          <p:nvPr>
            <p:ph type="tbl" idx="4294967295"/>
          </p:nvPr>
        </p:nvGraphicFramePr>
        <p:xfrm>
          <a:off x="783983" y="1773238"/>
          <a:ext cx="7236070" cy="4880480"/>
        </p:xfrm>
        <a:graphic>
          <a:graphicData uri="http://schemas.openxmlformats.org/drawingml/2006/table">
            <a:tbl>
              <a:tblPr/>
              <a:tblGrid>
                <a:gridCol w="2192215"/>
                <a:gridCol w="1529862"/>
                <a:gridCol w="1793631"/>
                <a:gridCol w="1720362"/>
              </a:tblGrid>
              <a:tr h="74141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dirty="0" smtClean="0">
                          <a:ln>
                            <a:noFill/>
                          </a:ln>
                          <a:solidFill>
                            <a:schemeClr val="tx1"/>
                          </a:solidFill>
                          <a:effectLst/>
                          <a:latin typeface="Arial" charset="0"/>
                        </a:rPr>
                        <a:t>Child’s age</a:t>
                      </a:r>
                      <a:endParaRPr kumimoji="0" lang="en-US" altLang="en-US" sz="20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Child cohort (CC)</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Birth cohort 1 (BC1)</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Birth cohort 2 (BC2)</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10 months</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2005/06</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2010/11</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Age 2</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2006/07</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Age 3</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2005/06</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2007/08</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2013</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dirty="0" smtClean="0">
                          <a:ln>
                            <a:noFill/>
                          </a:ln>
                          <a:solidFill>
                            <a:schemeClr val="tx1"/>
                          </a:solidFill>
                          <a:effectLst/>
                          <a:latin typeface="Arial" charset="0"/>
                        </a:rPr>
                        <a:t>Age 4</a:t>
                      </a:r>
                      <a:endParaRPr kumimoji="0" lang="en-US" altLang="en-US" sz="20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2006/07</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2008/09</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Age 5</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2007/08</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2"/>
                          </a:solidFill>
                          <a:effectLst/>
                          <a:latin typeface="Arial" charset="0"/>
                        </a:rPr>
                        <a:t>2009/10</a:t>
                      </a:r>
                      <a:endParaRPr kumimoji="0" lang="en-US" altLang="en-US" sz="20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dirty="0" smtClean="0">
                          <a:ln>
                            <a:noFill/>
                          </a:ln>
                          <a:solidFill>
                            <a:schemeClr val="tx2"/>
                          </a:solidFill>
                          <a:effectLst/>
                          <a:latin typeface="Arial" charset="0"/>
                        </a:rPr>
                        <a:t>2015</a:t>
                      </a:r>
                      <a:endParaRPr kumimoji="0" lang="en-US" altLang="en-US" sz="2000" b="1" i="0" u="none" strike="noStrike" cap="none" normalizeH="0" baseline="0" dirty="0" smtClean="0">
                        <a:ln>
                          <a:noFill/>
                        </a:ln>
                        <a:solidFill>
                          <a:schemeClr val="tx2"/>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Age 6</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2008/09</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2010/11</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Age 8</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2012/13</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1" i="0" u="none" strike="noStrike" cap="none" normalizeH="0" baseline="0" smtClean="0">
                          <a:ln>
                            <a:noFill/>
                          </a:ln>
                          <a:solidFill>
                            <a:schemeClr val="tx1"/>
                          </a:solidFill>
                          <a:effectLst/>
                          <a:latin typeface="Arial" charset="0"/>
                        </a:rPr>
                        <a:t>Primary 6 (Age 10)</a:t>
                      </a:r>
                      <a:endParaRPr kumimoji="0" lang="en-US" altLang="en-US" sz="20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2000" b="0" i="0" u="none" strike="noStrike" cap="none" normalizeH="0" baseline="0" smtClean="0">
                          <a:ln>
                            <a:noFill/>
                          </a:ln>
                          <a:solidFill>
                            <a:schemeClr val="tx1"/>
                          </a:solidFill>
                          <a:effectLst/>
                          <a:latin typeface="Arial" charset="0"/>
                        </a:rPr>
                        <a:t>2014/15</a:t>
                      </a: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20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3363" name="AutoShape 68"/>
          <p:cNvSpPr>
            <a:spLocks noChangeArrowheads="1"/>
          </p:cNvSpPr>
          <p:nvPr/>
        </p:nvSpPr>
        <p:spPr bwMode="auto">
          <a:xfrm>
            <a:off x="4562794" y="2724977"/>
            <a:ext cx="3456843" cy="501394"/>
          </a:xfrm>
          <a:prstGeom prst="roundRect">
            <a:avLst>
              <a:gd name="adj" fmla="val 16667"/>
            </a:avLst>
          </a:prstGeom>
          <a:noFill/>
          <a:ln w="57150" algn="ctr">
            <a:solidFill>
              <a:schemeClr val="tx2"/>
            </a:solidFill>
            <a:prstDash val="sysDot"/>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3365" name="Rectangle 70"/>
          <p:cNvSpPr>
            <a:spLocks noChangeArrowheads="1"/>
          </p:cNvSpPr>
          <p:nvPr/>
        </p:nvSpPr>
        <p:spPr bwMode="auto">
          <a:xfrm>
            <a:off x="6964977" y="1077671"/>
            <a:ext cx="1862503" cy="453183"/>
          </a:xfrm>
          <a:prstGeom prst="rect">
            <a:avLst/>
          </a:prstGeom>
          <a:solidFill>
            <a:schemeClr val="bg1">
              <a:alpha val="78038"/>
            </a:schemeClr>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3366" name="AutoShape 71"/>
          <p:cNvSpPr>
            <a:spLocks noChangeArrowheads="1"/>
          </p:cNvSpPr>
          <p:nvPr/>
        </p:nvSpPr>
        <p:spPr bwMode="auto">
          <a:xfrm>
            <a:off x="3242897" y="3573463"/>
            <a:ext cx="4785946" cy="501394"/>
          </a:xfrm>
          <a:prstGeom prst="roundRect">
            <a:avLst>
              <a:gd name="adj" fmla="val 16667"/>
            </a:avLst>
          </a:prstGeom>
          <a:noFill/>
          <a:ln w="57150" algn="ctr">
            <a:solidFill>
              <a:schemeClr val="tx2"/>
            </a:solidFill>
            <a:prstDash val="sysDot"/>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3367" name="AutoShape 72"/>
          <p:cNvSpPr>
            <a:spLocks noChangeArrowheads="1"/>
          </p:cNvSpPr>
          <p:nvPr/>
        </p:nvSpPr>
        <p:spPr bwMode="auto">
          <a:xfrm>
            <a:off x="3228062" y="4541253"/>
            <a:ext cx="4785946" cy="501394"/>
          </a:xfrm>
          <a:prstGeom prst="roundRect">
            <a:avLst>
              <a:gd name="adj" fmla="val 16667"/>
            </a:avLst>
          </a:prstGeom>
          <a:noFill/>
          <a:ln w="57150" algn="ctr">
            <a:solidFill>
              <a:schemeClr val="tx2"/>
            </a:solidFill>
            <a:prstDash val="sysDot"/>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Tree>
    <p:extLst>
      <p:ext uri="{BB962C8B-B14F-4D97-AF65-F5344CB8AC3E}">
        <p14:creationId xmlns:p14="http://schemas.microsoft.com/office/powerpoint/2010/main" val="342090685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14"/>
          </p:nvPr>
        </p:nvSpPr>
        <p:spPr>
          <a:noFill/>
        </p:spPr>
        <p:txBody>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hangingPunct="1">
              <a:lnSpc>
                <a:spcPct val="100000"/>
              </a:lnSpc>
              <a:spcAft>
                <a:spcPct val="0"/>
              </a:spcAft>
              <a:buFontTx/>
              <a:buNone/>
            </a:pPr>
            <a:fld id="{D133F8BA-44ED-40C2-AAE2-2D8ABED3B3C5}" type="slidenum">
              <a:rPr lang="en-US" altLang="en-US" sz="1600" smtClean="0">
                <a:solidFill>
                  <a:srgbClr val="000000"/>
                </a:solidFill>
                <a:cs typeface="Arial" pitchFamily="34" charset="0"/>
              </a:rPr>
              <a:pPr algn="ctr" eaLnBrk="1" hangingPunct="1">
                <a:lnSpc>
                  <a:spcPct val="100000"/>
                </a:lnSpc>
                <a:spcAft>
                  <a:spcPct val="0"/>
                </a:spcAft>
                <a:buFontTx/>
                <a:buNone/>
              </a:pPr>
              <a:t>9</a:t>
            </a:fld>
            <a:endParaRPr lang="en-US" altLang="en-US" sz="1600" smtClean="0">
              <a:solidFill>
                <a:srgbClr val="000000"/>
              </a:solidFill>
              <a:cs typeface="Arial" pitchFamily="34" charset="0"/>
            </a:endParaRPr>
          </a:p>
        </p:txBody>
      </p:sp>
      <p:sp>
        <p:nvSpPr>
          <p:cNvPr id="14339" name="Rectangle 2"/>
          <p:cNvSpPr>
            <a:spLocks noGrp="1"/>
          </p:cNvSpPr>
          <p:nvPr>
            <p:ph type="title" idx="4294967295"/>
          </p:nvPr>
        </p:nvSpPr>
        <p:spPr/>
        <p:txBody>
          <a:bodyPr/>
          <a:lstStyle/>
          <a:p>
            <a:pPr eaLnBrk="1" hangingPunct="1"/>
            <a:r>
              <a:rPr lang="en-US" altLang="en-US" smtClean="0">
                <a:latin typeface="Impact" pitchFamily="34" charset="0"/>
              </a:rPr>
              <a:t>Longitudinal data</a:t>
            </a:r>
          </a:p>
        </p:txBody>
      </p:sp>
      <p:graphicFrame>
        <p:nvGraphicFramePr>
          <p:cNvPr id="387075" name="Group 3"/>
          <p:cNvGraphicFramePr>
            <a:graphicFrameLocks noGrp="1"/>
          </p:cNvGraphicFramePr>
          <p:nvPr>
            <p:ph type="tbl" idx="4294967295"/>
            <p:extLst>
              <p:ext uri="{D42A27DB-BD31-4B8C-83A1-F6EECF244321}">
                <p14:modId xmlns:p14="http://schemas.microsoft.com/office/powerpoint/2010/main" val="1387471954"/>
              </p:ext>
            </p:extLst>
          </p:nvPr>
        </p:nvGraphicFramePr>
        <p:xfrm>
          <a:off x="783983" y="1773238"/>
          <a:ext cx="7236070" cy="4283077"/>
        </p:xfrm>
        <a:graphic>
          <a:graphicData uri="http://schemas.openxmlformats.org/drawingml/2006/table">
            <a:tbl>
              <a:tblPr/>
              <a:tblGrid>
                <a:gridCol w="2192215"/>
                <a:gridCol w="1529862"/>
                <a:gridCol w="1793631"/>
                <a:gridCol w="1720362"/>
              </a:tblGrid>
              <a:tr h="741413">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Child’s age</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Child cohort (CC)</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2"/>
                          </a:solidFill>
                          <a:effectLst/>
                          <a:latin typeface="Arial" charset="0"/>
                        </a:rPr>
                        <a:t>Birth cohort 1 (BC1)</a:t>
                      </a:r>
                      <a:endParaRPr kumimoji="0" lang="en-US" altLang="en-US" sz="1800" b="1" i="0" u="none" strike="noStrike" cap="none" normalizeH="0" baseline="0" dirty="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Birth cohort 2 (BC2)</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10 months</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2005/06</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2010/11</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2</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2006/07</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3</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2005/06</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2"/>
                          </a:solidFill>
                          <a:effectLst/>
                          <a:latin typeface="Arial" charset="0"/>
                        </a:rPr>
                        <a:t>2007/08</a:t>
                      </a:r>
                      <a:endParaRPr kumimoji="0" lang="en-US" altLang="en-US" sz="1800" b="1" i="0" u="none" strike="noStrike" cap="none" normalizeH="0" baseline="0" dirty="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2013</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4</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2006/07</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2"/>
                          </a:solidFill>
                          <a:effectLst/>
                          <a:latin typeface="Arial" charset="0"/>
                        </a:rPr>
                        <a:t>2008/09</a:t>
                      </a:r>
                      <a:endParaRPr kumimoji="0" lang="en-US" altLang="en-US" sz="1800" b="1" i="0" u="none" strike="noStrike" cap="none" normalizeH="0" baseline="0" dirty="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5</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2007/08</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2"/>
                          </a:solidFill>
                          <a:effectLst/>
                          <a:latin typeface="Arial" charset="0"/>
                        </a:rPr>
                        <a:t>2009/10</a:t>
                      </a:r>
                      <a:endParaRPr kumimoji="0" lang="en-US" altLang="en-US" sz="1800" b="1" i="0" u="none" strike="noStrike" cap="none" normalizeH="0" baseline="0" dirty="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rPr>
                        <a:t>2015</a:t>
                      </a: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6</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0" i="0" u="none" strike="noStrike" cap="none" normalizeH="0" baseline="0" smtClean="0">
                          <a:ln>
                            <a:noFill/>
                          </a:ln>
                          <a:solidFill>
                            <a:schemeClr val="tx1"/>
                          </a:solidFill>
                          <a:effectLst/>
                          <a:latin typeface="Arial" charset="0"/>
                        </a:rPr>
                        <a:t>2008/09</a:t>
                      </a: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2010/11</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1"/>
                          </a:solidFill>
                          <a:effectLst/>
                          <a:latin typeface="Arial" charset="0"/>
                        </a:rPr>
                        <a:t>Age 8</a:t>
                      </a:r>
                      <a:endParaRPr kumimoji="0" lang="en-US" altLang="en-US" sz="1800" b="1" i="0" u="none" strike="noStrike" cap="none" normalizeH="0" baseline="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2012/13</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42708">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dirty="0" smtClean="0">
                          <a:ln>
                            <a:noFill/>
                          </a:ln>
                          <a:solidFill>
                            <a:schemeClr val="tx1"/>
                          </a:solidFill>
                          <a:effectLst/>
                          <a:latin typeface="Arial" charset="0"/>
                        </a:rPr>
                        <a:t>Primary 6 (Age 10)</a:t>
                      </a:r>
                      <a:endParaRPr kumimoji="0" lang="en-US" altLang="en-US" sz="1800" b="1" i="0" u="none" strike="noStrike" cap="none" normalizeH="0" baseline="0" dirty="0" smtClean="0">
                        <a:ln>
                          <a:noFill/>
                        </a:ln>
                        <a:solidFill>
                          <a:schemeClr val="tx1"/>
                        </a:solidFill>
                        <a:effectLst/>
                        <a:latin typeface="Arial" charset="0"/>
                      </a:endParaRPr>
                    </a:p>
                  </a:txBody>
                  <a:tcPr marL="66462" marR="66462" marT="72001" marB="72001"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smtClean="0">
                        <a:ln>
                          <a:noFill/>
                        </a:ln>
                        <a:solidFill>
                          <a:schemeClr val="tx1"/>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r>
                        <a:rPr kumimoji="0" lang="en-GB" altLang="en-US" sz="1800" b="1" i="0" u="none" strike="noStrike" cap="none" normalizeH="0" baseline="0" smtClean="0">
                          <a:ln>
                            <a:noFill/>
                          </a:ln>
                          <a:solidFill>
                            <a:schemeClr val="tx2"/>
                          </a:solidFill>
                          <a:effectLst/>
                          <a:latin typeface="Arial" charset="0"/>
                        </a:rPr>
                        <a:t>2014/15</a:t>
                      </a:r>
                      <a:endParaRPr kumimoji="0" lang="en-US" altLang="en-US" sz="1800" b="1" i="0" u="none" strike="noStrike" cap="none" normalizeH="0" baseline="0" smtClean="0">
                        <a:ln>
                          <a:noFill/>
                        </a:ln>
                        <a:solidFill>
                          <a:schemeClr val="tx2"/>
                        </a:solidFill>
                        <a:effectLst/>
                        <a:latin typeface="Arial" charset="0"/>
                      </a:endParaRPr>
                    </a:p>
                  </a:txBody>
                  <a:tcPr marL="66462" marR="66462" marT="72001" marB="72001"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lnSpc>
                          <a:spcPct val="98000"/>
                        </a:lnSpc>
                        <a:spcBef>
                          <a:spcPct val="0"/>
                        </a:spcBef>
                        <a:spcAft>
                          <a:spcPts val="900"/>
                        </a:spcAft>
                        <a:buFont typeface="Arial" charset="0"/>
                        <a:defRPr sz="2000">
                          <a:solidFill>
                            <a:schemeClr val="tx1"/>
                          </a:solidFill>
                          <a:latin typeface="Arial" charset="0"/>
                        </a:defRPr>
                      </a:lvl1pPr>
                      <a:lvl2pPr algn="l">
                        <a:lnSpc>
                          <a:spcPct val="98000"/>
                        </a:lnSpc>
                        <a:spcBef>
                          <a:spcPct val="0"/>
                        </a:spcBef>
                        <a:spcAft>
                          <a:spcPts val="900"/>
                        </a:spcAft>
                        <a:buClr>
                          <a:schemeClr val="bg2"/>
                        </a:buClr>
                        <a:buSzPct val="85000"/>
                        <a:buFont typeface="Wingdings" pitchFamily="2" charset="2"/>
                        <a:defRPr sz="2000">
                          <a:solidFill>
                            <a:schemeClr val="tx1"/>
                          </a:solidFill>
                          <a:latin typeface="Arial" charset="0"/>
                        </a:defRPr>
                      </a:lvl2pPr>
                      <a:lvl3pPr marL="266700" algn="l">
                        <a:lnSpc>
                          <a:spcPct val="98000"/>
                        </a:lnSpc>
                        <a:spcBef>
                          <a:spcPct val="0"/>
                        </a:spcBef>
                        <a:spcAft>
                          <a:spcPts val="600"/>
                        </a:spcAft>
                        <a:buClr>
                          <a:schemeClr val="bg2"/>
                        </a:buClr>
                        <a:buSzPct val="70000"/>
                        <a:buFont typeface="Wingdings" pitchFamily="2" charset="2"/>
                        <a:defRPr>
                          <a:solidFill>
                            <a:schemeClr val="tx1"/>
                          </a:solidFill>
                          <a:latin typeface="Arial" charset="0"/>
                        </a:defRPr>
                      </a:lvl3pPr>
                      <a:lvl4pPr marL="534988" algn="l">
                        <a:lnSpc>
                          <a:spcPct val="98000"/>
                        </a:lnSpc>
                        <a:spcBef>
                          <a:spcPct val="0"/>
                        </a:spcBef>
                        <a:spcAft>
                          <a:spcPts val="600"/>
                        </a:spcAft>
                        <a:buSzPct val="70000"/>
                        <a:buFont typeface="Wingdings" pitchFamily="2" charset="2"/>
                        <a:defRPr sz="1600">
                          <a:solidFill>
                            <a:schemeClr val="tx1"/>
                          </a:solidFill>
                          <a:latin typeface="Arial" charset="0"/>
                        </a:defRPr>
                      </a:lvl4pPr>
                      <a:lvl5pPr marL="803275" algn="l">
                        <a:lnSpc>
                          <a:spcPct val="98000"/>
                        </a:lnSpc>
                        <a:spcBef>
                          <a:spcPct val="0"/>
                        </a:spcBef>
                        <a:spcAft>
                          <a:spcPts val="600"/>
                        </a:spcAft>
                        <a:buSzPct val="70000"/>
                        <a:buFont typeface="Wingdings" pitchFamily="2" charset="2"/>
                        <a:defRPr sz="1600">
                          <a:solidFill>
                            <a:schemeClr val="tx1"/>
                          </a:solidFill>
                          <a:latin typeface="Arial" charset="0"/>
                        </a:defRPr>
                      </a:lvl5pPr>
                      <a:lvl6pPr marL="1260475" fontAlgn="base">
                        <a:lnSpc>
                          <a:spcPct val="98000"/>
                        </a:lnSpc>
                        <a:spcBef>
                          <a:spcPct val="0"/>
                        </a:spcBef>
                        <a:spcAft>
                          <a:spcPts val="600"/>
                        </a:spcAft>
                        <a:buSzPct val="70000"/>
                        <a:buFont typeface="Wingdings" pitchFamily="2" charset="2"/>
                        <a:defRPr sz="1600">
                          <a:solidFill>
                            <a:schemeClr val="tx1"/>
                          </a:solidFill>
                          <a:latin typeface="Arial" charset="0"/>
                        </a:defRPr>
                      </a:lvl6pPr>
                      <a:lvl7pPr marL="1717675" fontAlgn="base">
                        <a:lnSpc>
                          <a:spcPct val="98000"/>
                        </a:lnSpc>
                        <a:spcBef>
                          <a:spcPct val="0"/>
                        </a:spcBef>
                        <a:spcAft>
                          <a:spcPts val="600"/>
                        </a:spcAft>
                        <a:buSzPct val="70000"/>
                        <a:buFont typeface="Wingdings" pitchFamily="2" charset="2"/>
                        <a:defRPr sz="1600">
                          <a:solidFill>
                            <a:schemeClr val="tx1"/>
                          </a:solidFill>
                          <a:latin typeface="Arial" charset="0"/>
                        </a:defRPr>
                      </a:lvl7pPr>
                      <a:lvl8pPr marL="2174875" fontAlgn="base">
                        <a:lnSpc>
                          <a:spcPct val="98000"/>
                        </a:lnSpc>
                        <a:spcBef>
                          <a:spcPct val="0"/>
                        </a:spcBef>
                        <a:spcAft>
                          <a:spcPts val="600"/>
                        </a:spcAft>
                        <a:buSzPct val="70000"/>
                        <a:buFont typeface="Wingdings" pitchFamily="2" charset="2"/>
                        <a:defRPr sz="1600">
                          <a:solidFill>
                            <a:schemeClr val="tx1"/>
                          </a:solidFill>
                          <a:latin typeface="Arial" charset="0"/>
                        </a:defRPr>
                      </a:lvl8pPr>
                      <a:lvl9pPr marL="2632075" fontAlgn="base">
                        <a:lnSpc>
                          <a:spcPct val="98000"/>
                        </a:lnSpc>
                        <a:spcBef>
                          <a:spcPct val="0"/>
                        </a:spcBef>
                        <a:spcAft>
                          <a:spcPts val="600"/>
                        </a:spcAft>
                        <a:buSzPct val="70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98000"/>
                        </a:lnSpc>
                        <a:spcBef>
                          <a:spcPct val="0"/>
                        </a:spcBef>
                        <a:spcAft>
                          <a:spcPts val="900"/>
                        </a:spcAft>
                        <a:buClrTx/>
                        <a:buSzTx/>
                        <a:buFont typeface="Arial" charset="0"/>
                        <a:buNone/>
                        <a:tabLst/>
                      </a:pPr>
                      <a:endParaRPr kumimoji="0" lang="en-US" altLang="en-US" sz="1800" b="0" i="0" u="none" strike="noStrike" cap="none" normalizeH="0" baseline="0" dirty="0" smtClean="0">
                        <a:ln>
                          <a:noFill/>
                        </a:ln>
                        <a:solidFill>
                          <a:schemeClr val="tx1"/>
                        </a:solidFill>
                        <a:effectLst/>
                        <a:latin typeface="Arial" charset="0"/>
                      </a:endParaRPr>
                    </a:p>
                  </a:txBody>
                  <a:tcPr marL="66462" marR="66462" marT="72001" marB="72001"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4387" name="AutoShape 68"/>
          <p:cNvSpPr>
            <a:spLocks noChangeArrowheads="1"/>
          </p:cNvSpPr>
          <p:nvPr/>
        </p:nvSpPr>
        <p:spPr bwMode="auto">
          <a:xfrm>
            <a:off x="4571999" y="1711134"/>
            <a:ext cx="1872207" cy="4752528"/>
          </a:xfrm>
          <a:prstGeom prst="roundRect">
            <a:avLst>
              <a:gd name="adj" fmla="val 16667"/>
            </a:avLst>
          </a:prstGeom>
          <a:noFill/>
          <a:ln w="57150" algn="ctr">
            <a:solidFill>
              <a:schemeClr val="tx2"/>
            </a:solidFill>
            <a:prstDash val="sysDot"/>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4388" name="Rectangle 69"/>
          <p:cNvSpPr>
            <a:spLocks noChangeArrowheads="1"/>
          </p:cNvSpPr>
          <p:nvPr/>
        </p:nvSpPr>
        <p:spPr bwMode="auto">
          <a:xfrm>
            <a:off x="2505609" y="3634215"/>
            <a:ext cx="145471" cy="453183"/>
          </a:xfrm>
          <a:prstGeom prst="rect">
            <a:avLst/>
          </a:prstGeom>
          <a:solidFill>
            <a:schemeClr val="bg1">
              <a:alpha val="78038"/>
            </a:schemeClr>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
        <p:nvSpPr>
          <p:cNvPr id="14389" name="Rectangle 70"/>
          <p:cNvSpPr>
            <a:spLocks noChangeArrowheads="1"/>
          </p:cNvSpPr>
          <p:nvPr/>
        </p:nvSpPr>
        <p:spPr bwMode="auto">
          <a:xfrm>
            <a:off x="6299689" y="3742163"/>
            <a:ext cx="1862503" cy="453183"/>
          </a:xfrm>
          <a:prstGeom prst="rect">
            <a:avLst/>
          </a:prstGeom>
          <a:solidFill>
            <a:schemeClr val="bg1">
              <a:alpha val="78038"/>
            </a:schemeClr>
          </a:solidFill>
          <a:ln>
            <a:noFill/>
          </a:ln>
          <a:effectLst/>
          <a:extLs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spAutoFit/>
          </a:bodyPr>
          <a:lstStyle>
            <a:lvl1pPr algn="l" eaLnBrk="0" hangingPunct="0">
              <a:lnSpc>
                <a:spcPct val="98000"/>
              </a:lnSpc>
              <a:spcBef>
                <a:spcPct val="0"/>
              </a:spcBef>
              <a:spcAft>
                <a:spcPts val="900"/>
              </a:spcAft>
              <a:buFont typeface="Arial" pitchFamily="34" charset="0"/>
              <a:defRPr sz="2200">
                <a:solidFill>
                  <a:schemeClr val="tx1"/>
                </a:solidFill>
                <a:latin typeface="Arial" pitchFamily="34" charset="0"/>
              </a:defRPr>
            </a:lvl1pPr>
            <a:lvl2pPr marL="742950" indent="-285750" algn="l" eaLnBrk="0" hangingPunct="0">
              <a:lnSpc>
                <a:spcPct val="98000"/>
              </a:lnSpc>
              <a:spcBef>
                <a:spcPct val="0"/>
              </a:spcBef>
              <a:spcAft>
                <a:spcPts val="900"/>
              </a:spcAft>
              <a:buClr>
                <a:schemeClr val="bg2"/>
              </a:buClr>
              <a:buSzPct val="85000"/>
              <a:buFont typeface="Wingdings" pitchFamily="2" charset="2"/>
              <a:buChar char="n"/>
              <a:defRPr sz="2200">
                <a:solidFill>
                  <a:schemeClr val="tx1"/>
                </a:solidFill>
                <a:latin typeface="Arial" pitchFamily="34" charset="0"/>
              </a:defRPr>
            </a:lvl2pPr>
            <a:lvl3pPr marL="1143000" indent="-228600" algn="l" eaLnBrk="0" hangingPunct="0">
              <a:lnSpc>
                <a:spcPct val="98000"/>
              </a:lnSpc>
              <a:spcBef>
                <a:spcPct val="0"/>
              </a:spcBef>
              <a:spcAft>
                <a:spcPts val="600"/>
              </a:spcAft>
              <a:buClr>
                <a:schemeClr val="bg2"/>
              </a:buClr>
              <a:buSzPct val="70000"/>
              <a:buFont typeface="Wingdings" pitchFamily="2" charset="2"/>
              <a:buChar char="n"/>
              <a:defRPr sz="2000">
                <a:solidFill>
                  <a:schemeClr val="tx1"/>
                </a:solidFill>
                <a:latin typeface="Arial" pitchFamily="34" charset="0"/>
              </a:defRPr>
            </a:lvl3pPr>
            <a:lvl4pPr marL="16002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4pPr>
            <a:lvl5pPr marL="2057400" indent="-228600" algn="l" eaLnBrk="0"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5pPr>
            <a:lvl6pPr marL="25146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6pPr>
            <a:lvl7pPr marL="29718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7pPr>
            <a:lvl8pPr marL="34290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8pPr>
            <a:lvl9pPr marL="3886200" indent="-228600" eaLnBrk="0" fontAlgn="base" hangingPunct="0">
              <a:lnSpc>
                <a:spcPct val="98000"/>
              </a:lnSpc>
              <a:spcBef>
                <a:spcPct val="0"/>
              </a:spcBef>
              <a:spcAft>
                <a:spcPts val="600"/>
              </a:spcAft>
              <a:buSzPct val="70000"/>
              <a:buFont typeface="Wingdings" pitchFamily="2" charset="2"/>
              <a:buChar char="n"/>
              <a:defRPr>
                <a:solidFill>
                  <a:schemeClr val="tx1"/>
                </a:solidFill>
                <a:latin typeface="Arial" pitchFamily="34" charset="0"/>
              </a:defRPr>
            </a:lvl9pPr>
          </a:lstStyle>
          <a:p>
            <a:pPr algn="ctr" eaLnBrk="1" fontAlgn="base" hangingPunct="1">
              <a:lnSpc>
                <a:spcPct val="100000"/>
              </a:lnSpc>
              <a:spcBef>
                <a:spcPct val="50000"/>
              </a:spcBef>
              <a:spcAft>
                <a:spcPct val="0"/>
              </a:spcAft>
              <a:buFontTx/>
              <a:buNone/>
            </a:pPr>
            <a:endParaRPr lang="en-GB" altLang="en-US" sz="2000" smtClean="0">
              <a:solidFill>
                <a:srgbClr val="000000"/>
              </a:solidFill>
              <a:cs typeface="Arial" pitchFamily="34" charset="0"/>
            </a:endParaRPr>
          </a:p>
        </p:txBody>
      </p:sp>
    </p:spTree>
    <p:extLst>
      <p:ext uri="{BB962C8B-B14F-4D97-AF65-F5344CB8AC3E}">
        <p14:creationId xmlns:p14="http://schemas.microsoft.com/office/powerpoint/2010/main" val="185731011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3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atCen_PowerPoint">
  <a:themeElements>
    <a:clrScheme name="2_NatCen_PowerPoint 2">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FF9900"/>
      </a:hlink>
      <a:folHlink>
        <a:srgbClr val="99E2E1"/>
      </a:folHlink>
    </a:clrScheme>
    <a:fontScheme name="2_NatCen_PowerPoi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
      <a:clrScheme name="2_NatCen_PowerPoint 2">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FF9900"/>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NatCen_PowerPoint">
  <a:themeElements>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fontScheme name="1_NatCen_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extraClrScheme>
      <a:clrScheme name="NatCen_PowerPoint 1">
        <a:dk1>
          <a:srgbClr val="000000"/>
        </a:dk1>
        <a:lt1>
          <a:srgbClr val="FFFFFF"/>
        </a:lt1>
        <a:dk2>
          <a:srgbClr val="00B7B4"/>
        </a:dk2>
        <a:lt2>
          <a:srgbClr val="B4489B"/>
        </a:lt2>
        <a:accent1>
          <a:srgbClr val="FCB645"/>
        </a:accent1>
        <a:accent2>
          <a:srgbClr val="ED2C88"/>
        </a:accent2>
        <a:accent3>
          <a:srgbClr val="FFFFFF"/>
        </a:accent3>
        <a:accent4>
          <a:srgbClr val="000000"/>
        </a:accent4>
        <a:accent5>
          <a:srgbClr val="FDD7B0"/>
        </a:accent5>
        <a:accent6>
          <a:srgbClr val="D7277B"/>
        </a:accent6>
        <a:hlink>
          <a:srgbClr val="E1B6D7"/>
        </a:hlink>
        <a:folHlink>
          <a:srgbClr val="99E2E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397</TotalTime>
  <Words>2294</Words>
  <Application>Microsoft Office PowerPoint</Application>
  <PresentationFormat>On-screen Show (4:3)</PresentationFormat>
  <Paragraphs>390</Paragraphs>
  <Slides>30</Slides>
  <Notes>28</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30</vt:i4>
      </vt:variant>
    </vt:vector>
  </HeadingPairs>
  <TitlesOfParts>
    <vt:vector size="44" baseType="lpstr">
      <vt:lpstr>1_NatCen_PowerPoint</vt:lpstr>
      <vt:lpstr>2_NatCen_PowerPoint</vt:lpstr>
      <vt:lpstr>3_NatCen_PowerPoint</vt:lpstr>
      <vt:lpstr>4_NatCen_PowerPoint</vt:lpstr>
      <vt:lpstr>5_NatCen_PowerPoint</vt:lpstr>
      <vt:lpstr>6_NatCen_PowerPoint</vt:lpstr>
      <vt:lpstr>7_NatCen_PowerPoint</vt:lpstr>
      <vt:lpstr>8_NatCen_PowerPoint</vt:lpstr>
      <vt:lpstr>9_NatCen_PowerPoint</vt:lpstr>
      <vt:lpstr>10_NatCen_PowerPoint</vt:lpstr>
      <vt:lpstr>11_NatCen_PowerPoint</vt:lpstr>
      <vt:lpstr>13_NatCen_PowerPoint</vt:lpstr>
      <vt:lpstr>14_NatCen_PowerPoint</vt:lpstr>
      <vt:lpstr>Chart</vt:lpstr>
      <vt:lpstr>PowerPoint Presentation</vt:lpstr>
      <vt:lpstr>Overview</vt:lpstr>
      <vt:lpstr>PowerPoint Presentation</vt:lpstr>
      <vt:lpstr>The purpose of GUS</vt:lpstr>
      <vt:lpstr>Study design: overview</vt:lpstr>
      <vt:lpstr>Ages and stages</vt:lpstr>
      <vt:lpstr>Cross-sectional time-specific</vt:lpstr>
      <vt:lpstr>Cross-sectional time-series</vt:lpstr>
      <vt:lpstr>Longitudinal data</vt:lpstr>
      <vt:lpstr>Sources of information</vt:lpstr>
      <vt:lpstr>Response and attrition rates </vt:lpstr>
      <vt:lpstr>Main interview: core topics</vt:lpstr>
      <vt:lpstr>Main interview: other topics</vt:lpstr>
      <vt:lpstr>Harmonised Questions</vt:lpstr>
      <vt:lpstr>Key analysis variables</vt:lpstr>
      <vt:lpstr>Child outcomes</vt:lpstr>
      <vt:lpstr>Social justice</vt:lpstr>
      <vt:lpstr>Children’s rights</vt:lpstr>
      <vt:lpstr>PowerPoint Presentation</vt:lpstr>
      <vt:lpstr>Research questions</vt:lpstr>
      <vt:lpstr>Defining disability</vt:lpstr>
      <vt:lpstr>Prevalence of disability</vt:lpstr>
      <vt:lpstr>% of children living in most deprived 20% of areas  by age and disability status</vt:lpstr>
      <vt:lpstr>Differences between disabled and non-disabled children</vt:lpstr>
      <vt:lpstr>After controlling for background characteristics…</vt:lpstr>
      <vt:lpstr>% of children with a score in the SDQ total difficulties scale in the normal, moderate or severe ranges at ages 4 and 5 by disability</vt:lpstr>
      <vt:lpstr>Summary</vt:lpstr>
      <vt:lpstr>Conclusions</vt:lpstr>
      <vt:lpstr>Impact: how are the study findings being used?</vt:lpstr>
      <vt:lpstr>PowerPoint Presentation</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Lesley</dc:creator>
  <cp:lastModifiedBy>KELLY Lesley</cp:lastModifiedBy>
  <cp:revision>37</cp:revision>
  <dcterms:created xsi:type="dcterms:W3CDTF">2014-05-22T14:42:28Z</dcterms:created>
  <dcterms:modified xsi:type="dcterms:W3CDTF">2014-06-19T14:17:25Z</dcterms:modified>
</cp:coreProperties>
</file>